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58" r:id="rId1"/>
  </p:sldMasterIdLst>
  <p:notesMasterIdLst>
    <p:notesMasterId r:id="rId44"/>
  </p:notesMasterIdLst>
  <p:handoutMasterIdLst>
    <p:handoutMasterId r:id="rId45"/>
  </p:handoutMasterIdLst>
  <p:sldIdLst>
    <p:sldId id="330" r:id="rId2"/>
    <p:sldId id="294" r:id="rId3"/>
    <p:sldId id="307" r:id="rId4"/>
    <p:sldId id="331" r:id="rId5"/>
    <p:sldId id="309" r:id="rId6"/>
    <p:sldId id="332" r:id="rId7"/>
    <p:sldId id="296" r:id="rId8"/>
    <p:sldId id="311" r:id="rId9"/>
    <p:sldId id="297" r:id="rId10"/>
    <p:sldId id="298" r:id="rId11"/>
    <p:sldId id="299" r:id="rId12"/>
    <p:sldId id="300" r:id="rId13"/>
    <p:sldId id="301" r:id="rId14"/>
    <p:sldId id="339" r:id="rId15"/>
    <p:sldId id="302" r:id="rId16"/>
    <p:sldId id="303" r:id="rId17"/>
    <p:sldId id="333" r:id="rId18"/>
    <p:sldId id="270" r:id="rId19"/>
    <p:sldId id="286" r:id="rId20"/>
    <p:sldId id="271" r:id="rId21"/>
    <p:sldId id="328" r:id="rId22"/>
    <p:sldId id="272" r:id="rId23"/>
    <p:sldId id="273" r:id="rId24"/>
    <p:sldId id="274" r:id="rId25"/>
    <p:sldId id="334" r:id="rId26"/>
    <p:sldId id="275" r:id="rId27"/>
    <p:sldId id="276" r:id="rId28"/>
    <p:sldId id="335" r:id="rId29"/>
    <p:sldId id="278" r:id="rId30"/>
    <p:sldId id="279" r:id="rId31"/>
    <p:sldId id="316" r:id="rId32"/>
    <p:sldId id="315" r:id="rId33"/>
    <p:sldId id="336" r:id="rId34"/>
    <p:sldId id="291" r:id="rId35"/>
    <p:sldId id="329" r:id="rId36"/>
    <p:sldId id="337" r:id="rId37"/>
    <p:sldId id="290" r:id="rId38"/>
    <p:sldId id="282" r:id="rId39"/>
    <p:sldId id="338" r:id="rId40"/>
    <p:sldId id="283" r:id="rId41"/>
    <p:sldId id="304" r:id="rId42"/>
    <p:sldId id="327" r:id="rId4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94670" autoAdjust="0"/>
  </p:normalViewPr>
  <p:slideViewPr>
    <p:cSldViewPr>
      <p:cViewPr varScale="1">
        <p:scale>
          <a:sx n="68" d="100"/>
          <a:sy n="68" d="100"/>
        </p:scale>
        <p:origin x="1446" y="72"/>
      </p:cViewPr>
      <p:guideLst>
        <p:guide orient="horz" pos="2160"/>
        <p:guide pos="2880"/>
      </p:guideLst>
    </p:cSldViewPr>
  </p:slideViewPr>
  <p:outlineViewPr>
    <p:cViewPr>
      <p:scale>
        <a:sx n="33" d="100"/>
        <a:sy n="33" d="100"/>
      </p:scale>
      <p:origin x="0" y="-22278"/>
    </p:cViewPr>
  </p:outlineViewPr>
  <p:notesTextViewPr>
    <p:cViewPr>
      <p:scale>
        <a:sx n="100" d="100"/>
        <a:sy n="100" d="100"/>
      </p:scale>
      <p:origin x="0" y="0"/>
    </p:cViewPr>
  </p:notesTextViewPr>
  <p:notesViewPr>
    <p:cSldViewPr>
      <p:cViewPr varScale="1">
        <p:scale>
          <a:sx n="74" d="100"/>
          <a:sy n="74" d="100"/>
        </p:scale>
        <p:origin x="-211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B6F4308-16B7-43DA-AE90-FE96CAA4393D}" type="datetimeFigureOut">
              <a:rPr lang="en-US"/>
              <a:pPr/>
              <a:t>8/21/2020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55184AA-2F44-4222-9D93-F9F37DF00559}" type="slidenum">
              <a:rPr lang="en-US"/>
              <a:pPr/>
              <a:t>‹#›</a:t>
            </a:fld>
            <a:endParaRPr lang="en-US"/>
          </a:p>
        </p:txBody>
      </p:sp>
    </p:spTree>
    <p:extLst>
      <p:ext uri="{BB962C8B-B14F-4D97-AF65-F5344CB8AC3E}">
        <p14:creationId xmlns:p14="http://schemas.microsoft.com/office/powerpoint/2010/main" val="33347636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ea typeface="+mn-ea"/>
                <a:cs typeface="+mn-cs"/>
              </a:defRPr>
            </a:lvl1pPr>
          </a:lstStyle>
          <a:p>
            <a:pPr>
              <a:defRPr/>
            </a:pPr>
            <a:endParaRPr lang="en-US"/>
          </a:p>
        </p:txBody>
      </p:sp>
      <p:sp>
        <p:nvSpPr>
          <p:cNvPr id="81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ea typeface="+mn-ea"/>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ea typeface="+mn-ea"/>
                <a:cs typeface="+mn-cs"/>
              </a:defRPr>
            </a:lvl1pPr>
          </a:lstStyle>
          <a:p>
            <a:pPr>
              <a:defRPr/>
            </a:pPr>
            <a:endParaRPr lang="en-US"/>
          </a:p>
        </p:txBody>
      </p:sp>
      <p:sp>
        <p:nvSpPr>
          <p:cNvPr id="81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89AC50C4-0121-4E51-BCE0-761E2A8F3EBE}" type="slidenum">
              <a:rPr lang="en-US"/>
              <a:pPr/>
              <a:t>‹#›</a:t>
            </a:fld>
            <a:endParaRPr lang="en-US"/>
          </a:p>
        </p:txBody>
      </p:sp>
    </p:spTree>
    <p:extLst>
      <p:ext uri="{BB962C8B-B14F-4D97-AF65-F5344CB8AC3E}">
        <p14:creationId xmlns:p14="http://schemas.microsoft.com/office/powerpoint/2010/main" val="4229646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4BBA265-CF90-46A6-A544-36C60A9F601F}" type="slidenum">
              <a:rPr lang="en-US" sz="1200"/>
              <a:pPr/>
              <a:t>5</a:t>
            </a:fld>
            <a:endParaRPr lang="en-US" sz="120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6</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475E185-5A13-4CAE-89E2-69DCF252F19F}" type="slidenum">
              <a:rPr lang="en-US" sz="1200"/>
              <a:pPr/>
              <a:t>7</a:t>
            </a:fld>
            <a:endParaRPr 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0B94842-2A71-4321-8CA8-648CFA41A5C0}" type="slidenum">
              <a:rPr lang="en-US" sz="1200"/>
              <a:pPr/>
              <a:t>8</a:t>
            </a:fld>
            <a:endParaRPr lang="en-US" sz="120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F8009E4-EF6B-48EC-8B46-1C0F92B2DE60}" type="slidenum">
              <a:rPr lang="en-US" sz="1200"/>
              <a:pPr/>
              <a:t>9</a:t>
            </a:fld>
            <a:endParaRPr lang="en-US" sz="120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FD6D7B9-0958-4F5B-80C6-CF5664B890BD}" type="slidenum">
              <a:rPr lang="en-US" sz="1200"/>
              <a:pPr/>
              <a:t>10</a:t>
            </a:fld>
            <a:endParaRPr lang="en-US" sz="120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6C35A29-A841-45C0-91BF-90DC0DA8C58E}" type="slidenum">
              <a:rPr lang="en-US" sz="1200"/>
              <a:pPr/>
              <a:t>12</a:t>
            </a:fld>
            <a:endParaRPr lang="en-US"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5AAE2FB-0B85-49CC-9491-4910728F4686}" type="slidenum">
              <a:rPr lang="en-US" sz="1200"/>
              <a:pPr/>
              <a:t>15</a:t>
            </a:fld>
            <a:endParaRPr lang="en-US" sz="120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1057AC4-6F60-49BC-9550-9CD896E963EA}" type="slidenum">
              <a:rPr lang="en-US" sz="1200"/>
              <a:pPr/>
              <a:t>16</a:t>
            </a:fld>
            <a:endParaRPr lang="en-US" sz="120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17</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25</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28</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36</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39</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D9AE4872-CF9B-4A69-BFC2-A91DE3071095}" type="slidenum">
              <a:rPr lang="en-US" sz="1200"/>
              <a:pPr/>
              <a:t>41</a:t>
            </a:fld>
            <a:endParaRPr lang="en-US" sz="120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9548107"/>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1828800" y="4572000"/>
            <a:ext cx="6248400" cy="914400"/>
          </a:xfrm>
        </p:spPr>
        <p:txBody>
          <a:bodyPr/>
          <a:lstStyle/>
          <a:p>
            <a:endParaRPr lang="en-US"/>
          </a:p>
        </p:txBody>
      </p:sp>
    </p:spTree>
    <p:extLst>
      <p:ext uri="{BB962C8B-B14F-4D97-AF65-F5344CB8AC3E}">
        <p14:creationId xmlns:p14="http://schemas.microsoft.com/office/powerpoint/2010/main" val="2131625792"/>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1111691576"/>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normAutofit/>
          </a:bodyPr>
          <a:lstStyle>
            <a:lvl1pPr algn="l">
              <a:buNone/>
              <a:defRPr sz="36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2277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5B08AE3D-2C2E-40D7-A0F0-38B956647889}" type="slidenum">
              <a:rPr lang="en-US"/>
              <a:pPr/>
              <a:t>‹#›</a:t>
            </a:fld>
            <a:endParaRPr lang="en-US"/>
          </a:p>
        </p:txBody>
      </p:sp>
    </p:spTree>
    <p:extLst>
      <p:ext uri="{BB962C8B-B14F-4D97-AF65-F5344CB8AC3E}">
        <p14:creationId xmlns:p14="http://schemas.microsoft.com/office/powerpoint/2010/main" val="80392011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4285972384"/>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a:lvl1pPr>
          </a:lstStyle>
          <a:p>
            <a:fld id="{D85A3A1E-85DC-41CC-B2EB-DA666E76F327}" type="slidenum">
              <a:rPr lang="en-US"/>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US"/>
              <a:t>© 2016 Cengage Learning. All Rights Reserved.</a:t>
            </a:r>
          </a:p>
        </p:txBody>
      </p:sp>
    </p:spTree>
    <p:extLst>
      <p:ext uri="{BB962C8B-B14F-4D97-AF65-F5344CB8AC3E}">
        <p14:creationId xmlns:p14="http://schemas.microsoft.com/office/powerpoint/2010/main" val="925219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107941327"/>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0"/>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5" r:id="rId4"/>
    <p:sldLayoutId id="2147484149" r:id="rId5"/>
    <p:sldLayoutId id="2147484150" r:id="rId6"/>
    <p:sldLayoutId id="2147484151" r:id="rId7"/>
    <p:sldLayoutId id="2147484153" r:id="rId8"/>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panose="020B0604020202020204" pitchFamily="34" charset="0"/>
          <a:ea typeface="MS PGothic" panose="020B0600070205080204" pitchFamily="34" charset="-128"/>
          <a:cs typeface="Arial" panose="020B0604020202020204" pitchFamily="34" charset="0"/>
        </a:defRPr>
      </a:lvl2pPr>
      <a:lvl3pPr algn="ctr" rtl="0" eaLnBrk="0" fontAlgn="base" hangingPunct="0">
        <a:spcBef>
          <a:spcPct val="0"/>
        </a:spcBef>
        <a:spcAft>
          <a:spcPct val="0"/>
        </a:spcAft>
        <a:defRPr sz="3600">
          <a:solidFill>
            <a:schemeClr val="bg1"/>
          </a:solidFill>
          <a:latin typeface="Arial" panose="020B0604020202020204" pitchFamily="34" charset="0"/>
          <a:ea typeface="MS PGothic" panose="020B0600070205080204" pitchFamily="34" charset="-128"/>
          <a:cs typeface="Arial" panose="020B0604020202020204" pitchFamily="34" charset="0"/>
        </a:defRPr>
      </a:lvl3pPr>
      <a:lvl4pPr algn="ctr" rtl="0" eaLnBrk="0" fontAlgn="base" hangingPunct="0">
        <a:spcBef>
          <a:spcPct val="0"/>
        </a:spcBef>
        <a:spcAft>
          <a:spcPct val="0"/>
        </a:spcAft>
        <a:defRPr sz="3600">
          <a:solidFill>
            <a:schemeClr val="bg1"/>
          </a:solidFill>
          <a:latin typeface="Arial" panose="020B0604020202020204" pitchFamily="34" charset="0"/>
          <a:ea typeface="MS PGothic" panose="020B0600070205080204" pitchFamily="34" charset="-128"/>
          <a:cs typeface="Arial" panose="020B0604020202020204" pitchFamily="34" charset="0"/>
        </a:defRPr>
      </a:lvl4pPr>
      <a:lvl5pPr algn="ctr" rtl="0" eaLnBrk="0" fontAlgn="base" hangingPunct="0">
        <a:spcBef>
          <a:spcPct val="0"/>
        </a:spcBef>
        <a:spcAft>
          <a:spcPct val="0"/>
        </a:spcAft>
        <a:defRPr sz="3600">
          <a:solidFill>
            <a:schemeClr val="bg1"/>
          </a:solidFill>
          <a:latin typeface="Arial" panose="020B0604020202020204" pitchFamily="34" charset="0"/>
          <a:ea typeface="MS PGothic" panose="020B0600070205080204" pitchFamily="34" charset="-128"/>
          <a:cs typeface="Arial" panose="020B0604020202020204" pitchFamily="34" charset="0"/>
        </a:defRPr>
      </a:lvl5pPr>
      <a:lvl6pPr marL="457200" algn="ctr" rtl="0" fontAlgn="base">
        <a:spcBef>
          <a:spcPct val="0"/>
        </a:spcBef>
        <a:spcAft>
          <a:spcPct val="0"/>
        </a:spcAft>
        <a:defRPr sz="3600">
          <a:solidFill>
            <a:schemeClr val="bg1"/>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3600">
          <a:solidFill>
            <a:schemeClr val="bg1"/>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3600">
          <a:solidFill>
            <a:schemeClr val="bg1"/>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3600">
          <a:solidFill>
            <a:schemeClr val="bg1"/>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3" name="Title 2"/>
          <p:cNvSpPr>
            <a:spLocks noGrp="1"/>
          </p:cNvSpPr>
          <p:nvPr>
            <p:ph type="title"/>
          </p:nvPr>
        </p:nvSpPr>
        <p:spPr>
          <a:xfrm>
            <a:off x="4480472" y="1546936"/>
            <a:ext cx="4018121" cy="2125828"/>
          </a:xfrm>
        </p:spPr>
        <p:txBody>
          <a:bodyPr anchor="ctr"/>
          <a:lstStyle/>
          <a:p>
            <a:pPr eaLnBrk="1" hangingPunct="1"/>
            <a:r>
              <a:rPr lang="en-US" sz="4000" dirty="0">
                <a:latin typeface="Arial" pitchFamily="34" charset="0"/>
                <a:ea typeface="MS PGothic" pitchFamily="34" charset="-128"/>
                <a:cs typeface="Arial" pitchFamily="34" charset="0"/>
              </a:rPr>
              <a:t>Crime Victims An Introduction to Victimology</a:t>
            </a:r>
          </a:p>
        </p:txBody>
      </p:sp>
      <p:sp>
        <p:nvSpPr>
          <p:cNvPr id="8194" name="Text Placeholder 3"/>
          <p:cNvSpPr>
            <a:spLocks noGrp="1"/>
          </p:cNvSpPr>
          <p:nvPr>
            <p:ph type="body" sz="quarter" idx="14"/>
          </p:nvPr>
        </p:nvSpPr>
        <p:spPr>
          <a:xfrm>
            <a:off x="4128643" y="3576745"/>
            <a:ext cx="4836079" cy="2562008"/>
          </a:xfrm>
        </p:spPr>
        <p:txBody>
          <a:bodyPr anchor="ctr"/>
          <a:lstStyle/>
          <a:p>
            <a:pPr eaLnBrk="1" hangingPunct="1">
              <a:spcBef>
                <a:spcPct val="0"/>
              </a:spcBef>
            </a:pPr>
            <a:r>
              <a:rPr lang="en-US" sz="4000" b="1" dirty="0">
                <a:latin typeface="Arial" pitchFamily="34" charset="0"/>
                <a:cs typeface="Arial" pitchFamily="34" charset="0"/>
              </a:rPr>
              <a:t>Chapter 7</a:t>
            </a:r>
          </a:p>
          <a:p>
            <a:pPr eaLnBrk="1" hangingPunct="1">
              <a:spcBef>
                <a:spcPct val="0"/>
              </a:spcBef>
            </a:pPr>
            <a:r>
              <a:rPr lang="en-US" dirty="0"/>
              <a:t>Victims</a:t>
            </a:r>
            <a:r>
              <a:rPr lang="en-US" altLang="en-US" dirty="0"/>
              <a:t>’</a:t>
            </a:r>
            <a:r>
              <a:rPr lang="en-US" dirty="0"/>
              <a:t> Rights and the Criminal Justice System</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latin typeface="Arial" pitchFamily="34" charset="0"/>
                <a:cs typeface="Arial" pitchFamily="34" charset="0"/>
              </a:rPr>
              <a:t>© 2020 Cengage. All rights reserved.</a:t>
            </a:r>
          </a:p>
        </p:txBody>
      </p:sp>
    </p:spTree>
    <p:extLst>
      <p:ext uri="{BB962C8B-B14F-4D97-AF65-F5344CB8AC3E}">
        <p14:creationId xmlns:p14="http://schemas.microsoft.com/office/powerpoint/2010/main" val="2835673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 </a:t>
            </a:r>
            <a:r>
              <a:rPr lang="en-US" sz="2000" dirty="0">
                <a:ea typeface="MS PGothic" pitchFamily="34" charset="-128"/>
              </a:rPr>
              <a:t>(1 of 2)</a:t>
            </a:r>
          </a:p>
        </p:txBody>
      </p:sp>
      <p:sp>
        <p:nvSpPr>
          <p:cNvPr id="12290" name="Content Placeholder 4"/>
          <p:cNvSpPr>
            <a:spLocks noGrp="1"/>
          </p:cNvSpPr>
          <p:nvPr>
            <p:ph idx="1"/>
          </p:nvPr>
        </p:nvSpPr>
        <p:spPr/>
        <p:txBody>
          <a:bodyPr/>
          <a:lstStyle/>
          <a:p>
            <a:pPr eaLnBrk="1" hangingPunct="1">
              <a:spcBef>
                <a:spcPts val="624"/>
              </a:spcBef>
              <a:buSzTx/>
            </a:pPr>
            <a:r>
              <a:rPr sz="2000" dirty="0"/>
              <a:t>L01. Explain how cases of interpersonal violence and theft are handled differently in the juvenile justice system.</a:t>
            </a:r>
          </a:p>
          <a:p>
            <a:pPr eaLnBrk="1" hangingPunct="1">
              <a:spcBef>
                <a:spcPts val="624"/>
              </a:spcBef>
              <a:buSzTx/>
            </a:pPr>
            <a:r>
              <a:rPr sz="2000" dirty="0"/>
              <a:t>L02. Describe the legal rights victims have gained in the last 50 years.</a:t>
            </a:r>
          </a:p>
          <a:p>
            <a:pPr eaLnBrk="1" hangingPunct="1">
              <a:spcBef>
                <a:spcPts val="624"/>
              </a:spcBef>
              <a:buSzTx/>
            </a:pPr>
            <a:r>
              <a:rPr sz="2000" dirty="0"/>
              <a:t>L03 Explain how the exercise of certain victims</a:t>
            </a:r>
            <a:r>
              <a:rPr lang="en-US" sz="2000" dirty="0"/>
              <a:t>'</a:t>
            </a:r>
            <a:r>
              <a:rPr altLang="ja-JP" sz="2000" dirty="0"/>
              <a:t> rights might curtail the rights of offenders.</a:t>
            </a:r>
          </a:p>
          <a:p>
            <a:pPr eaLnBrk="1" hangingPunct="1">
              <a:spcBef>
                <a:spcPts val="624"/>
              </a:spcBef>
              <a:buSzTx/>
            </a:pPr>
            <a:r>
              <a:rPr sz="2000" dirty="0"/>
              <a:t>L04. Explain how the exercise of certain victims'</a:t>
            </a:r>
            <a:r>
              <a:rPr altLang="ja-JP" sz="2000" dirty="0"/>
              <a:t> rights might impact criminal justice agencies and professionals.</a:t>
            </a:r>
          </a:p>
          <a:p>
            <a:pPr eaLnBrk="1" hangingPunct="1">
              <a:spcBef>
                <a:spcPts val="624"/>
              </a:spcBef>
              <a:buSzTx/>
            </a:pPr>
            <a:r>
              <a:rPr sz="2000" dirty="0"/>
              <a:t>L05. List the obstacles victims face if they rely on exercising formal, legal rights in the criminal justice system.</a:t>
            </a:r>
          </a:p>
          <a:p>
            <a:pPr eaLnBrk="1" hangingPunct="1">
              <a:spcBef>
                <a:spcPts val="624"/>
              </a:spcBef>
              <a:buSzTx/>
            </a:pPr>
            <a:r>
              <a:rPr sz="2000" dirty="0"/>
              <a:t>L06. Identify the ways that prosecutors can serve victims'</a:t>
            </a:r>
            <a:r>
              <a:rPr altLang="ja-JP" sz="2000" dirty="0"/>
              <a:t> interests.</a:t>
            </a:r>
          </a:p>
          <a:p>
            <a:pPr eaLnBrk="1" hangingPunct="1">
              <a:spcBef>
                <a:spcPts val="624"/>
              </a:spcBef>
              <a:buSzTx/>
            </a:pPr>
            <a:r>
              <a:rPr sz="2000" dirty="0"/>
              <a:t>L07. Explain how conflicts can arise between victims and prosecutors in court proceedings.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2"/>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 </a:t>
            </a:r>
            <a:r>
              <a:rPr lang="en-US" sz="2000" dirty="0">
                <a:ea typeface="MS PGothic" pitchFamily="34" charset="-128"/>
              </a:rPr>
              <a:t>(2 of 2)</a:t>
            </a:r>
            <a:endParaRPr lang="en-US" sz="2000" i="1" dirty="0">
              <a:ea typeface="MS PGothic" pitchFamily="34" charset="-128"/>
            </a:endParaRPr>
          </a:p>
        </p:txBody>
      </p:sp>
      <p:sp>
        <p:nvSpPr>
          <p:cNvPr id="13314" name="Content Placeholder 1"/>
          <p:cNvSpPr>
            <a:spLocks noGrp="1"/>
          </p:cNvSpPr>
          <p:nvPr>
            <p:ph idx="1"/>
          </p:nvPr>
        </p:nvSpPr>
        <p:spPr>
          <a:xfrm>
            <a:off x="228600" y="1295400"/>
            <a:ext cx="8763000" cy="4830763"/>
          </a:xfrm>
        </p:spPr>
        <p:txBody>
          <a:bodyPr/>
          <a:lstStyle/>
          <a:p>
            <a:pPr eaLnBrk="1" hangingPunct="1">
              <a:buSzTx/>
            </a:pPr>
            <a:r>
              <a:rPr sz="2000" dirty="0"/>
              <a:t>L08. Identify the complexities of the witness intimidation problem.</a:t>
            </a:r>
          </a:p>
          <a:p>
            <a:pPr eaLnBrk="1" hangingPunct="1">
              <a:buSzTx/>
            </a:pPr>
            <a:r>
              <a:rPr sz="2000" dirty="0"/>
              <a:t>L09. Describe the conflict between victims and defense attorneys in hearings and trials.</a:t>
            </a:r>
          </a:p>
          <a:p>
            <a:pPr eaLnBrk="1" hangingPunct="1">
              <a:buSzTx/>
            </a:pPr>
            <a:r>
              <a:rPr sz="2000" dirty="0"/>
              <a:t>L10. Discuss how judges'</a:t>
            </a:r>
            <a:r>
              <a:rPr altLang="ja-JP" sz="2000" dirty="0"/>
              <a:t> bail and sentencing decisions affect victims.</a:t>
            </a:r>
          </a:p>
          <a:p>
            <a:pPr eaLnBrk="1" hangingPunct="1">
              <a:buSzTx/>
            </a:pPr>
            <a:r>
              <a:rPr sz="2000" dirty="0"/>
              <a:t>L11. Explain the Supreme Court decisions that have improved how victims are handled during legal proceedings.</a:t>
            </a:r>
          </a:p>
          <a:p>
            <a:pPr eaLnBrk="1" hangingPunct="1">
              <a:buSzTx/>
            </a:pPr>
            <a:r>
              <a:rPr sz="2000" dirty="0"/>
              <a:t>L12. Describe how jurors might react to victims and their plight.</a:t>
            </a:r>
          </a:p>
          <a:p>
            <a:pPr eaLnBrk="1" hangingPunct="1">
              <a:buSzTx/>
            </a:pPr>
            <a:r>
              <a:rPr sz="2000" dirty="0"/>
              <a:t>L13. Describe corrections officials</a:t>
            </a:r>
            <a:r>
              <a:rPr lang="en-US" sz="2000" dirty="0"/>
              <a:t>'</a:t>
            </a:r>
            <a:r>
              <a:rPr altLang="ja-JP" sz="2000" dirty="0"/>
              <a:t> role in serving and safeguarding victims.</a:t>
            </a:r>
          </a:p>
          <a:p>
            <a:pPr eaLnBrk="1" hangingPunct="1">
              <a:buSzTx/>
            </a:pPr>
            <a:r>
              <a:rPr sz="2000" dirty="0"/>
              <a:t>L14. Identify the reasons why victims might want to influence parole board decisions.</a:t>
            </a:r>
          </a:p>
          <a:p>
            <a:pPr eaLnBrk="1" hangingPunct="1">
              <a:buSzTx/>
            </a:pPr>
            <a:r>
              <a:rPr sz="2000" dirty="0"/>
              <a:t>L15. Explain differential handling.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Victims and the juvenile Justice system</a:t>
            </a:r>
            <a:endParaRPr lang="en-US" altLang="en-US" sz="5600" b="1" cap="all"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399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Juvenile Justice System</a:t>
            </a:r>
          </a:p>
        </p:txBody>
      </p:sp>
      <p:sp>
        <p:nvSpPr>
          <p:cNvPr id="16386" name="Content Placeholder 3"/>
          <p:cNvSpPr>
            <a:spLocks noGrp="1" noRot="1"/>
          </p:cNvSpPr>
          <p:nvPr>
            <p:ph idx="1"/>
          </p:nvPr>
        </p:nvSpPr>
        <p:spPr/>
        <p:txBody>
          <a:bodyPr/>
          <a:lstStyle/>
          <a:p>
            <a:pPr eaLnBrk="1" hangingPunct="1">
              <a:buSzTx/>
            </a:pPr>
            <a:r>
              <a:rPr dirty="0"/>
              <a:t>Began in 1899</a:t>
            </a:r>
          </a:p>
          <a:p>
            <a:pPr eaLnBrk="1" hangingPunct="1">
              <a:buSzTx/>
            </a:pPr>
            <a:r>
              <a:rPr dirty="0"/>
              <a:t>Each state determines adulthood</a:t>
            </a:r>
          </a:p>
          <a:p>
            <a:pPr eaLnBrk="1" hangingPunct="1">
              <a:buSzTx/>
            </a:pPr>
            <a:r>
              <a:rPr dirty="0"/>
              <a:t>Offenders are treated differently, but victims are harmed similarly</a:t>
            </a:r>
          </a:p>
          <a:p>
            <a:pPr eaLnBrk="1" hangingPunct="1">
              <a:buSzTx/>
            </a:pPr>
            <a:r>
              <a:rPr dirty="0"/>
              <a:t>Victims have no active role</a:t>
            </a:r>
          </a:p>
          <a:p>
            <a:pPr eaLnBrk="1" hangingPunct="1">
              <a:buSzTx/>
            </a:pPr>
            <a:r>
              <a:rPr dirty="0"/>
              <a:t>For 2016, UCR data show juveniles account for</a:t>
            </a:r>
          </a:p>
          <a:p>
            <a:pPr lvl="1" eaLnBrk="1" hangingPunct="1"/>
            <a:r>
              <a:rPr dirty="0"/>
              <a:t>10 percent of cleared violent crimes</a:t>
            </a:r>
          </a:p>
          <a:p>
            <a:pPr lvl="1" eaLnBrk="1" hangingPunct="1"/>
            <a:r>
              <a:rPr dirty="0"/>
              <a:t>14 percent of solved property crimes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4800" b="1" cap="all" dirty="0">
                <a:solidFill>
                  <a:schemeClr val="tx1"/>
                </a:solidFill>
                <a:ea typeface="MS PGothic" panose="020B0600070205080204" pitchFamily="34" charset="-128"/>
              </a:rPr>
              <a:t>Toward greater</a:t>
            </a:r>
            <a:r>
              <a:rPr lang="en-US" altLang="en-US" sz="4800" b="1" cap="all" baseline="0" dirty="0">
                <a:solidFill>
                  <a:schemeClr val="tx1"/>
                </a:solidFill>
                <a:ea typeface="MS PGothic" panose="020B0600070205080204" pitchFamily="34" charset="-128"/>
              </a:rPr>
              <a:t> </a:t>
            </a:r>
            <a:r>
              <a:rPr lang="en-US" altLang="en-US" sz="4800" b="1" cap="all" dirty="0">
                <a:solidFill>
                  <a:schemeClr val="tx1"/>
                </a:solidFill>
                <a:ea typeface="MS PGothic" panose="020B0600070205080204" pitchFamily="34" charset="-128"/>
              </a:rPr>
              <a:t>formal legal rights within the criminal justice system</a:t>
            </a:r>
            <a:endParaRPr lang="en-US" altLang="en-US" sz="4800" b="1" cap="all"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3984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Victims</a:t>
            </a:r>
            <a:r>
              <a:rPr lang="en-US" altLang="en-US" sz="3200" dirty="0">
                <a:ea typeface="MS PGothic" pitchFamily="34" charset="-128"/>
              </a:rPr>
              <a:t>’</a:t>
            </a:r>
            <a:r>
              <a:rPr lang="en-US" sz="3200" dirty="0">
                <a:ea typeface="MS PGothic" pitchFamily="34" charset="-128"/>
              </a:rPr>
              <a:t> Rights Movement</a:t>
            </a:r>
          </a:p>
        </p:txBody>
      </p:sp>
      <p:sp>
        <p:nvSpPr>
          <p:cNvPr id="20482" name="Content Placeholder 3"/>
          <p:cNvSpPr>
            <a:spLocks noGrp="1" noRot="1"/>
          </p:cNvSpPr>
          <p:nvPr>
            <p:ph idx="1"/>
          </p:nvPr>
        </p:nvSpPr>
        <p:spPr/>
        <p:txBody>
          <a:bodyPr/>
          <a:lstStyle/>
          <a:p>
            <a:pPr eaLnBrk="1" hangingPunct="1">
              <a:buSzTx/>
            </a:pPr>
            <a:r>
              <a:rPr b="1" dirty="0"/>
              <a:t>Victim rights </a:t>
            </a:r>
            <a:r>
              <a:rPr dirty="0"/>
              <a:t>flow from</a:t>
            </a:r>
          </a:p>
          <a:p>
            <a:pPr lvl="1" eaLnBrk="1" hangingPunct="1"/>
            <a:r>
              <a:rPr dirty="0"/>
              <a:t>Policies from innovative system officials</a:t>
            </a:r>
          </a:p>
          <a:p>
            <a:pPr lvl="1" eaLnBrk="1" hangingPunct="1"/>
            <a:r>
              <a:rPr dirty="0"/>
              <a:t>Case law</a:t>
            </a:r>
          </a:p>
          <a:p>
            <a:pPr lvl="1" eaLnBrk="1" hangingPunct="1"/>
            <a:r>
              <a:rPr dirty="0"/>
              <a:t>Laws passed by city, county, and state government</a:t>
            </a:r>
          </a:p>
          <a:p>
            <a:pPr eaLnBrk="1" hangingPunct="1">
              <a:buSzTx/>
            </a:pPr>
            <a:r>
              <a:rPr dirty="0"/>
              <a:t>Social movements expanded rights geographically</a:t>
            </a:r>
          </a:p>
          <a:p>
            <a:pPr lvl="1" eaLnBrk="1" hangingPunct="1"/>
            <a:r>
              <a:rPr dirty="0"/>
              <a:t>Box 7.1 shows examples of victim rights</a:t>
            </a:r>
            <a:r>
              <a:rPr altLang="en-US" dirty="0"/>
              <a:t>’</a:t>
            </a:r>
            <a:r>
              <a:rPr dirty="0"/>
              <a:t> activism</a:t>
            </a:r>
          </a:p>
          <a:p>
            <a:pPr eaLnBrk="1" hangingPunct="1">
              <a:buSzTx/>
            </a:pPr>
            <a:r>
              <a:rPr dirty="0"/>
              <a:t>Self-reinforcing cycle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2"/>
          <p:cNvSpPr>
            <a:spLocks noGrp="1" noRot="1"/>
          </p:cNvSpPr>
          <p:nvPr>
            <p:ph type="title"/>
          </p:nvPr>
        </p:nvSpPr>
        <p:spPr>
          <a:xfrm>
            <a:off x="228600" y="26988"/>
            <a:ext cx="8458200" cy="1039812"/>
          </a:xfrm>
        </p:spPr>
        <p:txBody>
          <a:bodyPr>
            <a:noAutofit/>
          </a:bodyPr>
          <a:lstStyle/>
          <a:p>
            <a:pPr eaLnBrk="1" hangingPunct="1"/>
            <a:r>
              <a:rPr lang="en-US" sz="3200" dirty="0">
                <a:ea typeface="MS PGothic" pitchFamily="34" charset="-128"/>
              </a:rPr>
              <a:t>The Quest for a Constitutional Amendment Guaranteeing Victims</a:t>
            </a:r>
            <a:r>
              <a:rPr lang="en-US" altLang="en-US" sz="3200" dirty="0">
                <a:ea typeface="MS PGothic" pitchFamily="34" charset="-128"/>
              </a:rPr>
              <a:t>’</a:t>
            </a:r>
            <a:r>
              <a:rPr lang="en-US" sz="3200" dirty="0">
                <a:ea typeface="MS PGothic" pitchFamily="34" charset="-128"/>
              </a:rPr>
              <a:t> Rights</a:t>
            </a:r>
          </a:p>
        </p:txBody>
      </p:sp>
      <p:sp>
        <p:nvSpPr>
          <p:cNvPr id="22530" name="Content Placeholder 3"/>
          <p:cNvSpPr>
            <a:spLocks noGrp="1" noRot="1"/>
          </p:cNvSpPr>
          <p:nvPr>
            <p:ph idx="1"/>
          </p:nvPr>
        </p:nvSpPr>
        <p:spPr/>
        <p:txBody>
          <a:bodyPr/>
          <a:lstStyle/>
          <a:p>
            <a:pPr eaLnBrk="1" hangingPunct="1">
              <a:buSzTx/>
            </a:pPr>
            <a:r>
              <a:rPr dirty="0"/>
              <a:t>Changes to the Sixth Amendment</a:t>
            </a:r>
          </a:p>
          <a:p>
            <a:pPr lvl="1" eaLnBrk="1" hangingPunct="1"/>
            <a:r>
              <a:rPr dirty="0"/>
              <a:t>Opponents argue it undermines the presumption of innocence before a defendant</a:t>
            </a:r>
            <a:r>
              <a:rPr altLang="en-US" dirty="0"/>
              <a:t>’</a:t>
            </a:r>
            <a:r>
              <a:rPr dirty="0"/>
              <a:t>s guilt is established</a:t>
            </a:r>
          </a:p>
          <a:p>
            <a:pPr eaLnBrk="1" hangingPunct="1">
              <a:buSzTx/>
            </a:pPr>
            <a:r>
              <a:rPr dirty="0"/>
              <a:t>States-first strategy</a:t>
            </a:r>
          </a:p>
          <a:p>
            <a:pPr lvl="1" eaLnBrk="1" hangingPunct="1"/>
            <a:r>
              <a:rPr dirty="0"/>
              <a:t>36 states now have pro-victim amendments</a:t>
            </a:r>
          </a:p>
          <a:p>
            <a:pPr eaLnBrk="1" hangingPunct="1">
              <a:buSzTx/>
            </a:pPr>
            <a:r>
              <a:rPr dirty="0"/>
              <a:t>Most states have a </a:t>
            </a:r>
            <a:r>
              <a:rPr altLang="en-US" dirty="0"/>
              <a:t>“</a:t>
            </a:r>
            <a:r>
              <a:rPr dirty="0"/>
              <a:t>Victim</a:t>
            </a:r>
            <a:r>
              <a:rPr altLang="en-US" dirty="0"/>
              <a:t>’</a:t>
            </a:r>
            <a:r>
              <a:rPr dirty="0"/>
              <a:t>s Bill of Rights</a:t>
            </a:r>
            <a:r>
              <a:rPr altLang="en-US" dirty="0"/>
              <a:t>”</a:t>
            </a:r>
            <a:endParaRPr dirty="0"/>
          </a:p>
          <a:p>
            <a:pPr eaLnBrk="1" hangingPunct="1">
              <a:buSzTx/>
            </a:pPr>
            <a:r>
              <a:rPr dirty="0"/>
              <a:t>Crime Victim</a:t>
            </a:r>
            <a:r>
              <a:rPr altLang="en-US" dirty="0"/>
              <a:t>’</a:t>
            </a:r>
            <a:r>
              <a:rPr dirty="0"/>
              <a:t>s Rights Act (CVRA)</a:t>
            </a:r>
          </a:p>
          <a:p>
            <a:pPr lvl="1" eaLnBrk="1" hangingPunct="1"/>
            <a:r>
              <a:rPr dirty="0"/>
              <a:t>Applies to the federal criminal code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noRot="1" noChangeArrowheads="1"/>
          </p:cNvSpPr>
          <p:nvPr>
            <p:ph type="title"/>
          </p:nvPr>
        </p:nvSpPr>
        <p:spPr>
          <a:xfrm>
            <a:off x="228600" y="26988"/>
            <a:ext cx="7772400" cy="1039812"/>
          </a:xfrm>
        </p:spPr>
        <p:txBody>
          <a:bodyPr>
            <a:noAutofit/>
          </a:bodyPr>
          <a:lstStyle/>
          <a:p>
            <a:pPr eaLnBrk="1" hangingPunct="1"/>
            <a:r>
              <a:rPr lang="en-US" sz="3200" dirty="0">
                <a:ea typeface="MS PGothic" pitchFamily="34" charset="-128"/>
              </a:rPr>
              <a:t>The Achievements of the Victims</a:t>
            </a:r>
            <a:r>
              <a:rPr lang="en-US" altLang="en-US" sz="3200" dirty="0">
                <a:ea typeface="MS PGothic" pitchFamily="34" charset="-128"/>
              </a:rPr>
              <a:t>’</a:t>
            </a:r>
            <a:r>
              <a:rPr lang="en-US" sz="3200" dirty="0">
                <a:ea typeface="MS PGothic" pitchFamily="34" charset="-128"/>
              </a:rPr>
              <a:t> Rights Movement</a:t>
            </a:r>
          </a:p>
        </p:txBody>
      </p:sp>
      <p:sp>
        <p:nvSpPr>
          <p:cNvPr id="24578" name="Content Placeholder 3"/>
          <p:cNvSpPr>
            <a:spLocks noGrp="1" noRot="1"/>
          </p:cNvSpPr>
          <p:nvPr>
            <p:ph idx="1"/>
          </p:nvPr>
        </p:nvSpPr>
        <p:spPr/>
        <p:txBody>
          <a:bodyPr/>
          <a:lstStyle/>
          <a:p>
            <a:pPr eaLnBrk="1" hangingPunct="1">
              <a:buSzTx/>
            </a:pPr>
            <a:r>
              <a:rPr b="1" dirty="0"/>
              <a:t>Zero-Sum Game Model</a:t>
            </a:r>
          </a:p>
          <a:p>
            <a:pPr lvl="1" eaLnBrk="1" hangingPunct="1"/>
            <a:r>
              <a:rPr dirty="0"/>
              <a:t>Victims</a:t>
            </a:r>
            <a:r>
              <a:rPr altLang="en-US" dirty="0"/>
              <a:t>’</a:t>
            </a:r>
            <a:r>
              <a:rPr dirty="0"/>
              <a:t> rights gained at the expense of:</a:t>
            </a:r>
          </a:p>
          <a:p>
            <a:pPr lvl="2" eaLnBrk="1" hangingPunct="1"/>
            <a:r>
              <a:rPr dirty="0"/>
              <a:t>Criminals</a:t>
            </a:r>
          </a:p>
          <a:p>
            <a:pPr lvl="2" eaLnBrk="1" hangingPunct="1"/>
            <a:r>
              <a:rPr dirty="0"/>
              <a:t>Criminal justice system</a:t>
            </a:r>
          </a:p>
          <a:p>
            <a:pPr lvl="2" eaLnBrk="1" hangingPunct="1"/>
            <a:r>
              <a:rPr dirty="0"/>
              <a:t>Offenders or officials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noRot="1"/>
          </p:cNvSpPr>
          <p:nvPr>
            <p:ph type="title"/>
          </p:nvPr>
        </p:nvSpPr>
        <p:spPr>
          <a:xfrm>
            <a:off x="228600" y="0"/>
            <a:ext cx="7772400" cy="1066800"/>
          </a:xfrm>
        </p:spPr>
        <p:txBody>
          <a:bodyPr>
            <a:normAutofit fontScale="90000"/>
          </a:bodyPr>
          <a:lstStyle/>
          <a:p>
            <a:pPr eaLnBrk="1" hangingPunct="1">
              <a:defRPr/>
            </a:pPr>
            <a:r>
              <a:rPr lang="en-US" altLang="en-US" dirty="0">
                <a:ea typeface="MS PGothic" panose="020B0600070205080204" pitchFamily="34" charset="-128"/>
              </a:rPr>
              <a:t>Rights Gained at the Expense of Offenders</a:t>
            </a:r>
          </a:p>
        </p:txBody>
      </p:sp>
      <p:sp>
        <p:nvSpPr>
          <p:cNvPr id="26626" name="Content Placeholder 2"/>
          <p:cNvSpPr>
            <a:spLocks noGrp="1"/>
          </p:cNvSpPr>
          <p:nvPr>
            <p:ph idx="1"/>
          </p:nvPr>
        </p:nvSpPr>
        <p:spPr/>
        <p:txBody>
          <a:bodyPr/>
          <a:lstStyle/>
          <a:p>
            <a:pPr>
              <a:buSzTx/>
            </a:pPr>
            <a:r>
              <a:rPr b="1" dirty="0"/>
              <a:t>Reform</a:t>
            </a:r>
            <a:r>
              <a:rPr dirty="0"/>
              <a:t> means shifting the balance of power from offenders to victims</a:t>
            </a:r>
          </a:p>
          <a:p>
            <a:pPr lvl="1"/>
            <a:r>
              <a:rPr dirty="0"/>
              <a:t>Assumes interests of victims and government officials coincide</a:t>
            </a:r>
          </a:p>
          <a:p>
            <a:pPr lvl="1"/>
            <a:r>
              <a:rPr dirty="0"/>
              <a:t>Table 7.1</a:t>
            </a:r>
          </a:p>
          <a:p>
            <a:pPr>
              <a:buSzTx/>
            </a:pPr>
            <a:r>
              <a:rPr dirty="0"/>
              <a:t>Critics raise two objections</a:t>
            </a:r>
          </a:p>
          <a:p>
            <a:pPr lvl="1"/>
            <a:r>
              <a:rPr dirty="0"/>
              <a:t>Offenders suffer more, but victims do not suffer less</a:t>
            </a:r>
          </a:p>
          <a:p>
            <a:pPr lvl="1"/>
            <a:r>
              <a:rPr dirty="0"/>
              <a:t>Measures do not empower victims but strengthen government control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3"/>
          <p:cNvSpPr>
            <a:spLocks noGrp="1"/>
          </p:cNvSpPr>
          <p:nvPr>
            <p:ph type="title"/>
          </p:nvPr>
        </p:nvSpPr>
        <p:spPr/>
        <p:txBody>
          <a:bodyPr>
            <a:noAutofit/>
          </a:bodyPr>
          <a:lstStyle/>
          <a:p>
            <a:pPr eaLnBrk="1" hangingPunct="1"/>
            <a:r>
              <a:rPr lang="en-US" sz="3200" dirty="0"/>
              <a:t>Table 7.1 Victims’</a:t>
            </a:r>
            <a:r>
              <a:rPr lang="en-US" altLang="ja-JP" sz="3200" dirty="0"/>
              <a:t> Rights Gained at the Expense of Offenders</a:t>
            </a:r>
            <a:endParaRPr lang="en-US" sz="3200" dirty="0"/>
          </a:p>
        </p:txBody>
      </p:sp>
      <p:graphicFrame>
        <p:nvGraphicFramePr>
          <p:cNvPr id="2" name="Table Placeholder 1"/>
          <p:cNvGraphicFramePr>
            <a:graphicFrameLocks noGrp="1"/>
          </p:cNvGraphicFramePr>
          <p:nvPr>
            <p:ph type="tbl" sz="quarter" idx="12"/>
            <p:extLst>
              <p:ext uri="{D42A27DB-BD31-4B8C-83A1-F6EECF244321}">
                <p14:modId xmlns:p14="http://schemas.microsoft.com/office/powerpoint/2010/main" val="4122510381"/>
              </p:ext>
            </p:extLst>
          </p:nvPr>
        </p:nvGraphicFramePr>
        <p:xfrm>
          <a:off x="533400" y="1591147"/>
          <a:ext cx="8077200" cy="4053840"/>
        </p:xfrm>
        <a:graphic>
          <a:graphicData uri="http://schemas.openxmlformats.org/drawingml/2006/table">
            <a:tbl>
              <a:tblPr firstRow="1">
                <a:tableStyleId>{5940675A-B579-460E-94D1-54222C63F5DA}</a:tableStyleId>
              </a:tblPr>
              <a:tblGrid>
                <a:gridCol w="1828800">
                  <a:extLst>
                    <a:ext uri="{9D8B030D-6E8A-4147-A177-3AD203B41FA5}">
                      <a16:colId xmlns:a16="http://schemas.microsoft.com/office/drawing/2014/main" val="20000"/>
                    </a:ext>
                  </a:extLst>
                </a:gridCol>
                <a:gridCol w="6248400">
                  <a:extLst>
                    <a:ext uri="{9D8B030D-6E8A-4147-A177-3AD203B41FA5}">
                      <a16:colId xmlns:a16="http://schemas.microsoft.com/office/drawing/2014/main" val="20001"/>
                    </a:ext>
                  </a:extLst>
                </a:gridCol>
              </a:tblGrid>
              <a:tr h="152400">
                <a:tc>
                  <a:txBody>
                    <a:bodyPr/>
                    <a:lstStyle/>
                    <a:p>
                      <a:pPr algn="ctr" fontAlgn="b"/>
                      <a:r>
                        <a:rPr lang="en-US" sz="1000" b="1" i="0" u="none" strike="noStrike" dirty="0">
                          <a:solidFill>
                            <a:srgbClr val="000000"/>
                          </a:solidFill>
                          <a:effectLst/>
                          <a:latin typeface="Arial" pitchFamily="34" charset="0"/>
                          <a:cs typeface="Arial" pitchFamily="34" charset="0"/>
                        </a:rPr>
                        <a:t>Subject</a:t>
                      </a:r>
                    </a:p>
                  </a:txBody>
                  <a:tcPr marL="68164" marR="68164" anchor="ctr"/>
                </a:tc>
                <a:tc>
                  <a:txBody>
                    <a:bodyPr/>
                    <a:lstStyle/>
                    <a:p>
                      <a:pPr algn="ctr" fontAlgn="b"/>
                      <a:r>
                        <a:rPr lang="en-US" sz="1000" b="1" i="0" u="none" strike="noStrike" dirty="0">
                          <a:solidFill>
                            <a:srgbClr val="000000"/>
                          </a:solidFill>
                          <a:effectLst/>
                          <a:latin typeface="Arial" pitchFamily="34" charset="0"/>
                          <a:cs typeface="Arial" pitchFamily="34" charset="0"/>
                        </a:rPr>
                        <a:t>Right of Victims</a:t>
                      </a:r>
                    </a:p>
                  </a:txBody>
                  <a:tcPr marL="68164" marR="68164" anchor="ctr"/>
                </a:tc>
                <a:extLst>
                  <a:ext uri="{0D108BD9-81ED-4DB2-BD59-A6C34878D82A}">
                    <a16:rowId xmlns:a16="http://schemas.microsoft.com/office/drawing/2014/main" val="10000"/>
                  </a:ext>
                </a:extLst>
              </a:tr>
              <a:tr h="0">
                <a:tc>
                  <a:txBody>
                    <a:bodyPr/>
                    <a:lstStyle/>
                    <a:p>
                      <a:pPr algn="l" fontAlgn="b"/>
                      <a:r>
                        <a:rPr lang="en-US" sz="1000" u="none" strike="noStrike" dirty="0">
                          <a:effectLst/>
                          <a:latin typeface="Arial" pitchFamily="34" charset="0"/>
                          <a:cs typeface="Arial" pitchFamily="34" charset="0"/>
                        </a:rPr>
                        <a:t>Denial of bail</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be protected from suspects whose pretrial release on bail might endanger them</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1"/>
                  </a:ext>
                </a:extLst>
              </a:tr>
              <a:tr h="0">
                <a:tc>
                  <a:txBody>
                    <a:bodyPr/>
                    <a:lstStyle/>
                    <a:p>
                      <a:pPr algn="l" fontAlgn="b"/>
                      <a:r>
                        <a:rPr lang="en-US" sz="1000" u="none" strike="noStrike" dirty="0">
                          <a:effectLst/>
                          <a:latin typeface="Arial" pitchFamily="34" charset="0"/>
                          <a:cs typeface="Arial" pitchFamily="34" charset="0"/>
                        </a:rPr>
                        <a:t>Protection from further harm</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be reasonably protected during the pretrial release period from the accused through orders of protection and by increased penalties for acts of harassment and intimidation</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2"/>
                  </a:ext>
                </a:extLst>
              </a:tr>
              <a:tr h="0">
                <a:tc>
                  <a:txBody>
                    <a:bodyPr/>
                    <a:lstStyle/>
                    <a:p>
                      <a:pPr algn="l" fontAlgn="b"/>
                      <a:r>
                        <a:rPr lang="en-US" sz="1000" u="none" strike="noStrike" dirty="0">
                          <a:effectLst/>
                          <a:latin typeface="Arial" pitchFamily="34" charset="0"/>
                          <a:cs typeface="Arial" pitchFamily="34" charset="0"/>
                        </a:rPr>
                        <a:t>Defenses</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be assured that defendants cannot avoid imprisonment by pleading not guilty by reason of insanity, through the substitution of guilty and mentally ill, which requires treatment in a mental institution followed by incarceration in prison</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3"/>
                  </a:ext>
                </a:extLst>
              </a:tr>
              <a:tr h="0">
                <a:tc>
                  <a:txBody>
                    <a:bodyPr/>
                    <a:lstStyle/>
                    <a:p>
                      <a:pPr algn="l" fontAlgn="b"/>
                      <a:r>
                        <a:rPr lang="en-US" sz="1000" u="none" strike="noStrike" dirty="0">
                          <a:effectLst/>
                          <a:latin typeface="Arial" pitchFamily="34" charset="0"/>
                          <a:cs typeface="Arial" pitchFamily="34" charset="0"/>
                        </a:rPr>
                        <a:t>Privacy</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be assured that medical records and statements divulged to counselors remain confidential even if requested by the defense during the discovery phase of court proceedings</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4"/>
                  </a:ext>
                </a:extLst>
              </a:tr>
              <a:tr h="0">
                <a:tc>
                  <a:txBody>
                    <a:bodyPr/>
                    <a:lstStyle/>
                    <a:p>
                      <a:pPr algn="l" fontAlgn="b"/>
                      <a:r>
                        <a:rPr lang="en-US" sz="1000" u="none" strike="noStrike" dirty="0">
                          <a:effectLst/>
                          <a:latin typeface="Arial" pitchFamily="34" charset="0"/>
                          <a:cs typeface="Arial" pitchFamily="34" charset="0"/>
                        </a:rPr>
                        <a:t>Evidence </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be assured that defendants cannot benefit from the exclusion of illegally gathered evidence by having all evidence obtained by the police in good faith declared admissible in trials</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5"/>
                  </a:ext>
                </a:extLst>
              </a:tr>
              <a:tr h="0">
                <a:tc>
                  <a:txBody>
                    <a:bodyPr/>
                    <a:lstStyle/>
                    <a:p>
                      <a:pPr algn="l" fontAlgn="b"/>
                      <a:r>
                        <a:rPr lang="en-US" sz="1000" u="none" strike="noStrike" dirty="0">
                          <a:effectLst/>
                          <a:latin typeface="Arial" pitchFamily="34" charset="0"/>
                          <a:cs typeface="Arial" pitchFamily="34" charset="0"/>
                        </a:rPr>
                        <a:t>Offender’s age</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be assured that juvenile offenders do not escape full responsibility for serious crimes by having such cases transferred from juvenile court to adult criminal court</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6"/>
                  </a:ext>
                </a:extLst>
              </a:tr>
              <a:tr h="0">
                <a:tc>
                  <a:txBody>
                    <a:bodyPr/>
                    <a:lstStyle/>
                    <a:p>
                      <a:pPr algn="l" fontAlgn="b"/>
                      <a:r>
                        <a:rPr lang="en-US" sz="1000" u="none" strike="noStrike" dirty="0">
                          <a:effectLst/>
                          <a:latin typeface="Arial" pitchFamily="34" charset="0"/>
                          <a:cs typeface="Arial" pitchFamily="34" charset="0"/>
                        </a:rPr>
                        <a:t>Restitution </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receive full and timely mandatory repayments from convicts who are put on probation or parole unless a judge explains in writing the reasons for not imposing this obligation</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7"/>
                  </a:ext>
                </a:extLst>
              </a:tr>
              <a:tr h="0">
                <a:tc>
                  <a:txBody>
                    <a:bodyPr/>
                    <a:lstStyle/>
                    <a:p>
                      <a:pPr algn="l" fontAlgn="b"/>
                      <a:r>
                        <a:rPr lang="en-US" sz="1000" u="none" strike="noStrike" dirty="0">
                          <a:effectLst/>
                          <a:latin typeface="Arial" pitchFamily="34" charset="0"/>
                          <a:cs typeface="Arial" pitchFamily="34" charset="0"/>
                        </a:rPr>
                        <a:t>Appeals</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appeal sentences that seem too lenient</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8"/>
                  </a:ext>
                </a:extLst>
              </a:tr>
              <a:tr h="0">
                <a:tc>
                  <a:txBody>
                    <a:bodyPr/>
                    <a:lstStyle/>
                    <a:p>
                      <a:pPr algn="l" fontAlgn="b"/>
                      <a:r>
                        <a:rPr lang="en-US" sz="1000" u="none" strike="noStrike" dirty="0">
                          <a:effectLst/>
                          <a:latin typeface="Arial" pitchFamily="34" charset="0"/>
                          <a:cs typeface="Arial" pitchFamily="34" charset="0"/>
                        </a:rPr>
                        <a:t>Notoriety for profit</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have any royalties and fees paid to notorious criminals confiscated and used to repay victims or to fund victim services</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09"/>
                  </a:ext>
                </a:extLst>
              </a:tr>
              <a:tr h="0">
                <a:tc>
                  <a:txBody>
                    <a:bodyPr/>
                    <a:lstStyle/>
                    <a:p>
                      <a:pPr algn="l" fontAlgn="b"/>
                      <a:r>
                        <a:rPr lang="en-US" sz="1000" u="none" strike="noStrike" dirty="0">
                          <a:effectLst/>
                          <a:latin typeface="Arial" pitchFamily="34" charset="0"/>
                          <a:cs typeface="Arial" pitchFamily="34" charset="0"/>
                        </a:rPr>
                        <a:t>Abuser’s tax</a:t>
                      </a:r>
                      <a:endParaRPr lang="en-US" sz="1000" b="0" i="0" u="none" strike="noStrike" dirty="0">
                        <a:solidFill>
                          <a:srgbClr val="000000"/>
                        </a:solidFill>
                        <a:effectLst/>
                        <a:latin typeface="Arial" pitchFamily="34" charset="0"/>
                        <a:cs typeface="Arial" pitchFamily="34" charset="0"/>
                      </a:endParaRPr>
                    </a:p>
                  </a:txBody>
                  <a:tcPr marL="68164" marR="68164"/>
                </a:tc>
                <a:tc>
                  <a:txBody>
                    <a:bodyPr/>
                    <a:lstStyle/>
                    <a:p>
                      <a:pPr algn="l" fontAlgn="b"/>
                      <a:r>
                        <a:rPr lang="en-US" sz="1000" u="none" strike="noStrike" dirty="0">
                          <a:effectLst/>
                          <a:latin typeface="Arial" pitchFamily="34" charset="0"/>
                          <a:cs typeface="Arial" pitchFamily="34" charset="0"/>
                        </a:rPr>
                        <a:t>To have penalty assessments collected from felons, misdemeanants, and traffic law violators to pay for victim services, compensation, and assistance programs</a:t>
                      </a:r>
                      <a:endParaRPr lang="en-US" sz="1000" b="0" i="0" u="none" strike="noStrike" dirty="0">
                        <a:solidFill>
                          <a:srgbClr val="000000"/>
                        </a:solidFill>
                        <a:effectLst/>
                        <a:latin typeface="Arial" pitchFamily="34" charset="0"/>
                        <a:cs typeface="Arial" pitchFamily="34" charset="0"/>
                      </a:endParaRPr>
                    </a:p>
                  </a:txBody>
                  <a:tcPr marL="68164" marR="68164"/>
                </a:tc>
                <a:extLst>
                  <a:ext uri="{0D108BD9-81ED-4DB2-BD59-A6C34878D82A}">
                    <a16:rowId xmlns:a16="http://schemas.microsoft.com/office/drawing/2014/main" val="10010"/>
                  </a:ext>
                </a:extLst>
              </a:tr>
            </a:tbl>
          </a:graphicData>
        </a:graphic>
      </p:graphicFrame>
      <p:sp>
        <p:nvSpPr>
          <p:cNvPr id="7" name="Content Placeholder 6"/>
          <p:cNvSpPr>
            <a:spLocks noGrp="1"/>
          </p:cNvSpPr>
          <p:nvPr>
            <p:ph sz="quarter" idx="11"/>
          </p:nvPr>
        </p:nvSpPr>
        <p:spPr>
          <a:xfrm>
            <a:off x="536908" y="5675012"/>
            <a:ext cx="7854145" cy="337311"/>
          </a:xfrm>
        </p:spPr>
        <p:txBody>
          <a:bodyPr/>
          <a:lstStyle/>
          <a:p>
            <a:pPr marL="0" indent="0">
              <a:buNone/>
            </a:pPr>
            <a:r>
              <a:rPr lang="en-US" sz="1800" dirty="0"/>
              <a:t>SOURCES: MADD, 1988; NOVA, 1988; and NVCAP, 2008.</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sz="3200" dirty="0"/>
              <a:t>Rights Gained at the Expense of the Criminal Justice System</a:t>
            </a:r>
          </a:p>
        </p:txBody>
      </p:sp>
      <p:sp>
        <p:nvSpPr>
          <p:cNvPr id="29698" name="Content Placeholder 3"/>
          <p:cNvSpPr>
            <a:spLocks noGrp="1" noRot="1"/>
          </p:cNvSpPr>
          <p:nvPr>
            <p:ph idx="1"/>
          </p:nvPr>
        </p:nvSpPr>
        <p:spPr/>
        <p:txBody>
          <a:bodyPr/>
          <a:lstStyle/>
          <a:p>
            <a:pPr eaLnBrk="1" hangingPunct="1">
              <a:buSzTx/>
            </a:pPr>
            <a:r>
              <a:rPr dirty="0"/>
              <a:t>American society is partly at fault for crime problems</a:t>
            </a:r>
          </a:p>
          <a:p>
            <a:pPr lvl="1" eaLnBrk="1" hangingPunct="1"/>
            <a:r>
              <a:rPr dirty="0"/>
              <a:t>States should be obligated to minimize suffering of victims</a:t>
            </a:r>
          </a:p>
          <a:p>
            <a:pPr lvl="1" eaLnBrk="1" hangingPunct="1"/>
            <a:r>
              <a:rPr dirty="0"/>
              <a:t>Victims should be made whole again even if offender not captured</a:t>
            </a:r>
          </a:p>
          <a:p>
            <a:pPr lvl="1" eaLnBrk="1" hangingPunct="1"/>
            <a:r>
              <a:rPr dirty="0"/>
              <a:t>Table 7.2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2"/>
          <p:cNvSpPr>
            <a:spLocks noGrp="1" noRot="1" noChangeArrowheads="1"/>
          </p:cNvSpPr>
          <p:nvPr>
            <p:ph type="title"/>
          </p:nvPr>
        </p:nvSpPr>
        <p:spPr>
          <a:xfrm>
            <a:off x="117537" y="357626"/>
            <a:ext cx="8835902" cy="1004011"/>
          </a:xfrm>
        </p:spPr>
        <p:txBody>
          <a:bodyPr>
            <a:noAutofit/>
          </a:bodyPr>
          <a:lstStyle/>
          <a:p>
            <a:pPr eaLnBrk="1" hangingPunct="1"/>
            <a:r>
              <a:rPr lang="en-US" sz="2800" dirty="0"/>
              <a:t>Table 7.2 Victims</a:t>
            </a:r>
            <a:r>
              <a:rPr lang="en-US" altLang="en-US" sz="2800" dirty="0"/>
              <a:t>’</a:t>
            </a:r>
            <a:r>
              <a:rPr lang="en-US" sz="2800" dirty="0"/>
              <a:t> Rights Gained at the Expense of Criminal Justice Agencies and Officials (partial) (1 of 2)</a:t>
            </a:r>
          </a:p>
        </p:txBody>
      </p:sp>
      <p:graphicFrame>
        <p:nvGraphicFramePr>
          <p:cNvPr id="5" name="Table Placeholder 4"/>
          <p:cNvGraphicFramePr>
            <a:graphicFrameLocks noGrp="1"/>
          </p:cNvGraphicFramePr>
          <p:nvPr>
            <p:ph type="tbl" sz="quarter" idx="12"/>
            <p:extLst>
              <p:ext uri="{D42A27DB-BD31-4B8C-83A1-F6EECF244321}">
                <p14:modId xmlns:p14="http://schemas.microsoft.com/office/powerpoint/2010/main" val="3029525135"/>
              </p:ext>
            </p:extLst>
          </p:nvPr>
        </p:nvGraphicFramePr>
        <p:xfrm>
          <a:off x="228600" y="1645920"/>
          <a:ext cx="8686800" cy="4297680"/>
        </p:xfrm>
        <a:graphic>
          <a:graphicData uri="http://schemas.openxmlformats.org/drawingml/2006/table">
            <a:tbl>
              <a:tblPr firstRow="1">
                <a:tableStyleId>{5940675A-B579-460E-94D1-54222C63F5DA}</a:tableStyleId>
              </a:tblPr>
              <a:tblGrid>
                <a:gridCol w="2209800">
                  <a:extLst>
                    <a:ext uri="{9D8B030D-6E8A-4147-A177-3AD203B41FA5}">
                      <a16:colId xmlns:a16="http://schemas.microsoft.com/office/drawing/2014/main" val="20000"/>
                    </a:ext>
                  </a:extLst>
                </a:gridCol>
                <a:gridCol w="6477000">
                  <a:extLst>
                    <a:ext uri="{9D8B030D-6E8A-4147-A177-3AD203B41FA5}">
                      <a16:colId xmlns:a16="http://schemas.microsoft.com/office/drawing/2014/main" val="20001"/>
                    </a:ext>
                  </a:extLst>
                </a:gridCol>
              </a:tblGrid>
              <a:tr h="0">
                <a:tc>
                  <a:txBody>
                    <a:bodyPr/>
                    <a:lstStyle/>
                    <a:p>
                      <a:pPr algn="ctr" fontAlgn="b"/>
                      <a:r>
                        <a:rPr lang="en-US" sz="1200" b="1" i="0" u="none" strike="noStrike" kern="1200" baseline="0" dirty="0">
                          <a:solidFill>
                            <a:schemeClr val="tx1"/>
                          </a:solidFill>
                          <a:latin typeface="Arial" pitchFamily="34" charset="0"/>
                          <a:ea typeface="+mn-ea"/>
                          <a:cs typeface="Arial" pitchFamily="34" charset="0"/>
                        </a:rPr>
                        <a:t>Subject</a:t>
                      </a:r>
                      <a:endParaRPr lang="en-US" sz="12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200" b="1" i="0" u="none" strike="noStrike" kern="1200" baseline="0" dirty="0">
                          <a:solidFill>
                            <a:schemeClr val="tx1"/>
                          </a:solidFill>
                          <a:latin typeface="Arial" pitchFamily="34" charset="0"/>
                          <a:ea typeface="+mn-ea"/>
                          <a:cs typeface="Arial" pitchFamily="34" charset="0"/>
                        </a:rPr>
                        <a:t>Rights of Victims</a:t>
                      </a:r>
                      <a:endParaRPr lang="en-US" sz="1200" b="1" i="0" u="none" strike="noStrike" dirty="0">
                        <a:solidFill>
                          <a:srgbClr val="000000"/>
                        </a:solidFill>
                        <a:effectLst/>
                        <a:latin typeface="Arial" pitchFamily="34" charset="0"/>
                        <a:cs typeface="Arial" pitchFamily="34" charset="0"/>
                      </a:endParaRPr>
                    </a:p>
                  </a:txBody>
                  <a:tcPr anchor="ctr"/>
                </a:tc>
                <a:extLst>
                  <a:ext uri="{0D108BD9-81ED-4DB2-BD59-A6C34878D82A}">
                    <a16:rowId xmlns:a16="http://schemas.microsoft.com/office/drawing/2014/main" val="10000"/>
                  </a:ext>
                </a:extLst>
              </a:tr>
              <a:tr h="0">
                <a:tc>
                  <a:txBody>
                    <a:bodyPr/>
                    <a:lstStyle/>
                    <a:p>
                      <a:pPr algn="l" fontAlgn="b"/>
                      <a:r>
                        <a:rPr lang="en-US" sz="1200" u="none" strike="noStrike" dirty="0">
                          <a:effectLst/>
                          <a:latin typeface="Arial" pitchFamily="34" charset="0"/>
                          <a:cs typeface="Arial" pitchFamily="34" charset="0"/>
                        </a:rPr>
                        <a:t>General rights to information</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read their rights as soon as a crime is reported, or to be provided with written informa-tion about all obligations, services, and opportunities for protection and reimbursement</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1"/>
                  </a:ext>
                </a:extLst>
              </a:tr>
              <a:tr h="0">
                <a:tc>
                  <a:txBody>
                    <a:bodyPr/>
                    <a:lstStyle/>
                    <a:p>
                      <a:pPr algn="l" fontAlgn="b"/>
                      <a:r>
                        <a:rPr lang="en-US" sz="1200" u="none" strike="noStrike" dirty="0">
                          <a:effectLst/>
                          <a:latin typeface="Arial" pitchFamily="34" charset="0"/>
                          <a:cs typeface="Arial" pitchFamily="34" charset="0"/>
                        </a:rPr>
                        <a:t>Case status</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kept posted on progress in their cases; to be advised when arrest warrants are issued or suspects are taken into custody</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2"/>
                  </a:ext>
                </a:extLst>
              </a:tr>
              <a:tr h="0">
                <a:tc>
                  <a:txBody>
                    <a:bodyPr/>
                    <a:lstStyle/>
                    <a:p>
                      <a:pPr algn="l" fontAlgn="b"/>
                      <a:r>
                        <a:rPr lang="en-US" sz="1200" u="none" strike="noStrike" dirty="0">
                          <a:effectLst/>
                          <a:latin typeface="Arial" pitchFamily="34" charset="0"/>
                          <a:cs typeface="Arial" pitchFamily="34" charset="0"/>
                        </a:rPr>
                        <a:t>Court appearances</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notified in advance of all court proceedings and of changes in required court appearances</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3"/>
                  </a:ext>
                </a:extLst>
              </a:tr>
              <a:tr h="0">
                <a:tc>
                  <a:txBody>
                    <a:bodyPr/>
                    <a:lstStyle/>
                    <a:p>
                      <a:pPr algn="l" fontAlgn="b"/>
                      <a:r>
                        <a:rPr lang="en-US" sz="1200" u="none" strike="noStrike" dirty="0">
                          <a:effectLst/>
                          <a:latin typeface="Arial" pitchFamily="34" charset="0"/>
                          <a:cs typeface="Arial" pitchFamily="34" charset="0"/>
                        </a:rPr>
                        <a:t>Secure waiting areas</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provided with courthouse waiting rooms separate from those used by defendants, defense witnesses, and spectators</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4"/>
                  </a:ext>
                </a:extLst>
              </a:tr>
              <a:tr h="0">
                <a:tc>
                  <a:txBody>
                    <a:bodyPr/>
                    <a:lstStyle/>
                    <a:p>
                      <a:pPr algn="l" fontAlgn="b"/>
                      <a:r>
                        <a:rPr lang="en-US" sz="1200" u="none" strike="noStrike" dirty="0">
                          <a:effectLst/>
                          <a:latin typeface="Arial" pitchFamily="34" charset="0"/>
                          <a:cs typeface="Arial" pitchFamily="34" charset="0"/>
                        </a:rPr>
                        <a:t>Protection from intimidation</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receive police protection from acts of intimidation and reprisals before, during, and even after cooperating in the arrest and prosecution of an assailant</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5"/>
                  </a:ext>
                </a:extLst>
              </a:tr>
              <a:tr h="0">
                <a:tc>
                  <a:txBody>
                    <a:bodyPr/>
                    <a:lstStyle/>
                    <a:p>
                      <a:pPr algn="l" fontAlgn="b"/>
                      <a:r>
                        <a:rPr lang="en-US" sz="1200" u="none" strike="noStrike" dirty="0">
                          <a:effectLst/>
                          <a:latin typeface="Arial" pitchFamily="34" charset="0"/>
                          <a:cs typeface="Arial" pitchFamily="34" charset="0"/>
                        </a:rPr>
                        <a:t>Employer intercession</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have the prosecutor explain to the complaining witness’s employer that the victim should not be penalized for missing work because of court appearances</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6"/>
                  </a:ext>
                </a:extLst>
              </a:tr>
              <a:tr h="0">
                <a:tc>
                  <a:txBody>
                    <a:bodyPr/>
                    <a:lstStyle/>
                    <a:p>
                      <a:pPr algn="l" fontAlgn="b"/>
                      <a:r>
                        <a:rPr lang="en-US" sz="1200" u="none" strike="noStrike" dirty="0">
                          <a:effectLst/>
                          <a:latin typeface="Arial" pitchFamily="34" charset="0"/>
                          <a:cs typeface="Arial" pitchFamily="34" charset="0"/>
                        </a:rPr>
                        <a:t>Creditor intercession</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have the prosecutor explain to creditors such as banks and landlords that crime-inflicted financial losses require delays in paying bills</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7"/>
                  </a:ext>
                </a:extLst>
              </a:tr>
              <a:tr h="0">
                <a:tc>
                  <a:txBody>
                    <a:bodyPr/>
                    <a:lstStyle/>
                    <a:p>
                      <a:pPr algn="l" fontAlgn="b"/>
                      <a:r>
                        <a:rPr lang="en-US" sz="1200" u="none" strike="noStrike" dirty="0">
                          <a:effectLst/>
                          <a:latin typeface="Arial" pitchFamily="34" charset="0"/>
                          <a:cs typeface="Arial" pitchFamily="34" charset="0"/>
                        </a:rPr>
                        <a:t>Suspect out on bail</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notified that a suspect arrested for the crime has been released on bail</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8"/>
                  </a:ext>
                </a:extLst>
              </a:tr>
              <a:tr h="0">
                <a:tc>
                  <a:txBody>
                    <a:bodyPr/>
                    <a:lstStyle/>
                    <a:p>
                      <a:pPr algn="l" fontAlgn="b"/>
                      <a:r>
                        <a:rPr lang="en-US" sz="1200" u="none" strike="noStrike" dirty="0">
                          <a:effectLst/>
                          <a:latin typeface="Arial" pitchFamily="34" charset="0"/>
                          <a:cs typeface="Arial" pitchFamily="34" charset="0"/>
                        </a:rPr>
                        <a:t>Negotiated plea</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notified that both sides have agreed to a plea of guilty in return for some consideration</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9"/>
                  </a:ext>
                </a:extLst>
              </a:tr>
              <a:tr h="0">
                <a:tc>
                  <a:txBody>
                    <a:bodyPr/>
                    <a:lstStyle/>
                    <a:p>
                      <a:pPr algn="l" fontAlgn="b"/>
                      <a:r>
                        <a:rPr lang="en-US" sz="1200" u="none" strike="noStrike" dirty="0">
                          <a:effectLst/>
                          <a:latin typeface="Arial" pitchFamily="34" charset="0"/>
                          <a:cs typeface="Arial" pitchFamily="34" charset="0"/>
                        </a:rPr>
                        <a:t>Sentence and final disposition</a:t>
                      </a:r>
                      <a:endParaRPr lang="en-US" sz="1200" b="0" i="0" u="none" strike="noStrike" dirty="0">
                        <a:solidFill>
                          <a:srgbClr val="000000"/>
                        </a:solidFill>
                        <a:effectLst/>
                        <a:latin typeface="Arial" pitchFamily="34" charset="0"/>
                        <a:cs typeface="Arial" pitchFamily="34" charset="0"/>
                      </a:endParaRPr>
                    </a:p>
                  </a:txBody>
                  <a:tcPr/>
                </a:tc>
                <a:tc>
                  <a:txBody>
                    <a:bodyPr/>
                    <a:lstStyle/>
                    <a:p>
                      <a:pPr algn="l" fontAlgn="b"/>
                      <a:r>
                        <a:rPr lang="en-US" sz="1200" u="none" strike="noStrike" dirty="0">
                          <a:effectLst/>
                          <a:latin typeface="Arial" pitchFamily="34" charset="0"/>
                          <a:cs typeface="Arial" pitchFamily="34" charset="0"/>
                        </a:rPr>
                        <a:t>To be notified of the verdict and sentence after a trial and of the final disposition after appeals</a:t>
                      </a:r>
                      <a:endParaRPr lang="en-US" sz="12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10"/>
                  </a:ext>
                </a:extLst>
              </a:tr>
            </a:tbl>
          </a:graphicData>
        </a:graphic>
      </p:graphicFrame>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2"/>
          <p:cNvSpPr>
            <a:spLocks noGrp="1" noRot="1" noChangeArrowheads="1"/>
          </p:cNvSpPr>
          <p:nvPr>
            <p:ph type="title"/>
          </p:nvPr>
        </p:nvSpPr>
        <p:spPr>
          <a:xfrm>
            <a:off x="117537" y="357626"/>
            <a:ext cx="8835902" cy="1004011"/>
          </a:xfrm>
        </p:spPr>
        <p:txBody>
          <a:bodyPr>
            <a:noAutofit/>
          </a:bodyPr>
          <a:lstStyle/>
          <a:p>
            <a:pPr eaLnBrk="1" hangingPunct="1"/>
            <a:r>
              <a:rPr lang="en-US" sz="2800" dirty="0"/>
              <a:t>Table 7.2 Victims</a:t>
            </a:r>
            <a:r>
              <a:rPr lang="en-US" altLang="en-US" sz="2800" dirty="0"/>
              <a:t>’</a:t>
            </a:r>
            <a:r>
              <a:rPr lang="en-US" sz="2800" dirty="0"/>
              <a:t> Rights Gained at the Expense of Criminal Justice Agencies and Officials (partial) (2 of 2)</a:t>
            </a:r>
          </a:p>
        </p:txBody>
      </p:sp>
      <p:graphicFrame>
        <p:nvGraphicFramePr>
          <p:cNvPr id="5" name="Table Placeholder 4"/>
          <p:cNvGraphicFramePr>
            <a:graphicFrameLocks noGrp="1"/>
          </p:cNvGraphicFramePr>
          <p:nvPr>
            <p:ph type="tbl" sz="quarter" idx="12"/>
            <p:extLst>
              <p:ext uri="{D42A27DB-BD31-4B8C-83A1-F6EECF244321}">
                <p14:modId xmlns:p14="http://schemas.microsoft.com/office/powerpoint/2010/main" val="1606341134"/>
              </p:ext>
            </p:extLst>
          </p:nvPr>
        </p:nvGraphicFramePr>
        <p:xfrm>
          <a:off x="381000" y="1600200"/>
          <a:ext cx="8077199" cy="4023360"/>
        </p:xfrm>
        <a:graphic>
          <a:graphicData uri="http://schemas.openxmlformats.org/drawingml/2006/table">
            <a:tbl>
              <a:tblPr firstRow="1">
                <a:tableStyleId>{5940675A-B579-460E-94D1-54222C63F5DA}</a:tableStyleId>
              </a:tblPr>
              <a:tblGrid>
                <a:gridCol w="1943101">
                  <a:extLst>
                    <a:ext uri="{9D8B030D-6E8A-4147-A177-3AD203B41FA5}">
                      <a16:colId xmlns:a16="http://schemas.microsoft.com/office/drawing/2014/main" val="20000"/>
                    </a:ext>
                  </a:extLst>
                </a:gridCol>
                <a:gridCol w="6134098">
                  <a:extLst>
                    <a:ext uri="{9D8B030D-6E8A-4147-A177-3AD203B41FA5}">
                      <a16:colId xmlns:a16="http://schemas.microsoft.com/office/drawing/2014/main" val="20001"/>
                    </a:ext>
                  </a:extLst>
                </a:gridCol>
              </a:tblGrid>
              <a:tr h="0">
                <a:tc>
                  <a:txBody>
                    <a:bodyPr/>
                    <a:lstStyle/>
                    <a:p>
                      <a:pPr algn="ctr" fontAlgn="b"/>
                      <a:r>
                        <a:rPr lang="en-US" sz="1200" b="1" i="0" u="none" strike="noStrike" kern="1200" baseline="0" dirty="0">
                          <a:solidFill>
                            <a:schemeClr val="tx1"/>
                          </a:solidFill>
                          <a:latin typeface="Arial" pitchFamily="34" charset="0"/>
                          <a:ea typeface="+mn-ea"/>
                          <a:cs typeface="Arial" pitchFamily="34" charset="0"/>
                        </a:rPr>
                        <a:t>Subject</a:t>
                      </a:r>
                      <a:endParaRPr lang="en-US" sz="1200" b="1" i="0" u="none" strike="noStrike" dirty="0">
                        <a:solidFill>
                          <a:srgbClr val="000000"/>
                        </a:solidFill>
                        <a:effectLst/>
                        <a:latin typeface="Arial" pitchFamily="34" charset="0"/>
                        <a:cs typeface="Arial" pitchFamily="34" charset="0"/>
                      </a:endParaRPr>
                    </a:p>
                  </a:txBody>
                  <a:tcPr marL="71410" marR="71410" anchor="ctr"/>
                </a:tc>
                <a:tc>
                  <a:txBody>
                    <a:bodyPr/>
                    <a:lstStyle/>
                    <a:p>
                      <a:pPr algn="ctr" fontAlgn="b"/>
                      <a:r>
                        <a:rPr lang="en-US" sz="1200" b="1" i="0" u="none" strike="noStrike" kern="1200" baseline="0" dirty="0">
                          <a:solidFill>
                            <a:schemeClr val="tx1"/>
                          </a:solidFill>
                          <a:latin typeface="Arial" pitchFamily="34" charset="0"/>
                          <a:ea typeface="+mn-ea"/>
                          <a:cs typeface="Arial" pitchFamily="34" charset="0"/>
                        </a:rPr>
                        <a:t>Rights of Victims</a:t>
                      </a:r>
                      <a:endParaRPr lang="en-US" sz="1200" b="1" i="0" u="none" strike="noStrike" dirty="0">
                        <a:solidFill>
                          <a:srgbClr val="000000"/>
                        </a:solidFill>
                        <a:effectLst/>
                        <a:latin typeface="Arial" pitchFamily="34" charset="0"/>
                        <a:cs typeface="Arial" pitchFamily="34" charset="0"/>
                      </a:endParaRPr>
                    </a:p>
                  </a:txBody>
                  <a:tcPr marL="71410" marR="71410" anchor="ctr"/>
                </a:tc>
                <a:extLst>
                  <a:ext uri="{0D108BD9-81ED-4DB2-BD59-A6C34878D82A}">
                    <a16:rowId xmlns:a16="http://schemas.microsoft.com/office/drawing/2014/main" val="10000"/>
                  </a:ext>
                </a:extLst>
              </a:tr>
              <a:tr h="0">
                <a:tc>
                  <a:txBody>
                    <a:bodyPr/>
                    <a:lstStyle/>
                    <a:p>
                      <a:pPr algn="l" fontAlgn="b"/>
                      <a:r>
                        <a:rPr lang="en-US" sz="1200" u="none" strike="noStrike" dirty="0">
                          <a:effectLst/>
                          <a:latin typeface="Arial" pitchFamily="34" charset="0"/>
                          <a:cs typeface="Arial" pitchFamily="34" charset="0"/>
                        </a:rPr>
                        <a:t>Work release</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notified if the convict will be permitted to leave the prison to perform a job during specified hours</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1"/>
                  </a:ext>
                </a:extLst>
              </a:tr>
              <a:tr h="0">
                <a:tc>
                  <a:txBody>
                    <a:bodyPr/>
                    <a:lstStyle/>
                    <a:p>
                      <a:pPr algn="l" fontAlgn="b"/>
                      <a:r>
                        <a:rPr lang="en-US" sz="1200" u="none" strike="noStrike" dirty="0">
                          <a:effectLst/>
                          <a:latin typeface="Arial" pitchFamily="34" charset="0"/>
                          <a:cs typeface="Arial" pitchFamily="34" charset="0"/>
                        </a:rPr>
                        <a:t>Parole hearings</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notified when a prisoner will be appearing before a parole board to seek early release</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2"/>
                  </a:ext>
                </a:extLst>
              </a:tr>
              <a:tr h="0">
                <a:tc>
                  <a:txBody>
                    <a:bodyPr/>
                    <a:lstStyle/>
                    <a:p>
                      <a:pPr algn="l" fontAlgn="b"/>
                      <a:r>
                        <a:rPr lang="en-US" sz="1200" u="none" strike="noStrike" dirty="0">
                          <a:effectLst/>
                          <a:latin typeface="Arial" pitchFamily="34" charset="0"/>
                          <a:cs typeface="Arial" pitchFamily="34" charset="0"/>
                        </a:rPr>
                        <a:t>Pardon</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notified if the governor is considering pardoning the convict</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3"/>
                  </a:ext>
                </a:extLst>
              </a:tr>
              <a:tr h="0">
                <a:tc>
                  <a:txBody>
                    <a:bodyPr/>
                    <a:lstStyle/>
                    <a:p>
                      <a:pPr algn="l" fontAlgn="b"/>
                      <a:r>
                        <a:rPr lang="en-US" sz="1200" u="none" strike="noStrike" dirty="0">
                          <a:effectLst/>
                          <a:latin typeface="Arial" pitchFamily="34" charset="0"/>
                          <a:cs typeface="Arial" pitchFamily="34" charset="0"/>
                        </a:rPr>
                        <a:t>Release of a felon</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notified when a prisoner is to be released on parole or because the sentence has expired</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4"/>
                  </a:ext>
                </a:extLst>
              </a:tr>
              <a:tr h="0">
                <a:tc>
                  <a:txBody>
                    <a:bodyPr/>
                    <a:lstStyle/>
                    <a:p>
                      <a:pPr algn="l" fontAlgn="b"/>
                      <a:r>
                        <a:rPr lang="en-US" sz="1200" u="none" strike="noStrike" dirty="0">
                          <a:effectLst/>
                          <a:latin typeface="Arial" pitchFamily="34" charset="0"/>
                          <a:cs typeface="Arial" pitchFamily="34" charset="0"/>
                        </a:rPr>
                        <a:t>Prison escape</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notified if the convict has escaped from confinement</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5"/>
                  </a:ext>
                </a:extLst>
              </a:tr>
              <a:tr h="0">
                <a:tc>
                  <a:txBody>
                    <a:bodyPr/>
                    <a:lstStyle/>
                    <a:p>
                      <a:pPr algn="l" fontAlgn="b"/>
                      <a:r>
                        <a:rPr lang="en-US" sz="1200" u="none" strike="noStrike" dirty="0">
                          <a:effectLst/>
                          <a:latin typeface="Arial" pitchFamily="34" charset="0"/>
                          <a:cs typeface="Arial" pitchFamily="34" charset="0"/>
                        </a:rPr>
                        <a:t>Return of stolen property</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have stolen property that has been recovered and held as evidence returned expeditiously by the police or prosecution</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6"/>
                  </a:ext>
                </a:extLst>
              </a:tr>
              <a:tr h="0">
                <a:tc>
                  <a:txBody>
                    <a:bodyPr/>
                    <a:lstStyle/>
                    <a:p>
                      <a:pPr algn="l" fontAlgn="b"/>
                      <a:r>
                        <a:rPr lang="en-US" sz="1200" u="none" strike="noStrike" dirty="0">
                          <a:effectLst/>
                          <a:latin typeface="Arial" pitchFamily="34" charset="0"/>
                          <a:cs typeface="Arial" pitchFamily="34" charset="0"/>
                        </a:rPr>
                        <a:t>Restitution</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repay victims first from any funds collected by the court from the convict before any other legal obligations or fines are paid off</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7"/>
                  </a:ext>
                </a:extLst>
              </a:tr>
              <a:tr h="0">
                <a:tc>
                  <a:txBody>
                    <a:bodyPr/>
                    <a:lstStyle/>
                    <a:p>
                      <a:pPr algn="l" fontAlgn="b"/>
                      <a:r>
                        <a:rPr lang="en-US" sz="1200" u="none" strike="noStrike" dirty="0">
                          <a:effectLst/>
                          <a:latin typeface="Arial" pitchFamily="34" charset="0"/>
                          <a:cs typeface="Arial" pitchFamily="34" charset="0"/>
                        </a:rPr>
                        <a:t>Compensation</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reimbursed for out-of-pocket expenses for medical bills and lost wages arising from injuries inflicted during a violent crime</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8"/>
                  </a:ext>
                </a:extLst>
              </a:tr>
              <a:tr h="0">
                <a:tc>
                  <a:txBody>
                    <a:bodyPr/>
                    <a:lstStyle/>
                    <a:p>
                      <a:pPr algn="l" fontAlgn="b"/>
                      <a:r>
                        <a:rPr lang="en-US" sz="1200" u="none" strike="noStrike" dirty="0">
                          <a:effectLst/>
                          <a:latin typeface="Arial" pitchFamily="34" charset="0"/>
                          <a:cs typeface="Arial" pitchFamily="34" charset="0"/>
                        </a:rPr>
                        <a:t>Right to privacy</a:t>
                      </a:r>
                      <a:endParaRPr lang="en-US" sz="1200" b="0" i="0" u="none" strike="noStrike" dirty="0">
                        <a:solidFill>
                          <a:srgbClr val="000000"/>
                        </a:solidFill>
                        <a:effectLst/>
                        <a:latin typeface="Arial" pitchFamily="34" charset="0"/>
                        <a:cs typeface="Arial" pitchFamily="34" charset="0"/>
                      </a:endParaRPr>
                    </a:p>
                  </a:txBody>
                  <a:tcPr marL="71410" marR="71410"/>
                </a:tc>
                <a:tc>
                  <a:txBody>
                    <a:bodyPr/>
                    <a:lstStyle/>
                    <a:p>
                      <a:pPr algn="l" fontAlgn="b"/>
                      <a:r>
                        <a:rPr lang="en-US" sz="1200" u="none" strike="noStrike" dirty="0">
                          <a:effectLst/>
                          <a:latin typeface="Arial" pitchFamily="34" charset="0"/>
                          <a:cs typeface="Arial" pitchFamily="34" charset="0"/>
                        </a:rPr>
                        <a:t>To be shielded from unnecessary disclosures of personal data and unwanted media attention</a:t>
                      </a:r>
                      <a:endParaRPr lang="en-US" sz="1200" b="0" i="0" u="none" strike="noStrike" dirty="0">
                        <a:solidFill>
                          <a:srgbClr val="000000"/>
                        </a:solidFill>
                        <a:effectLst/>
                        <a:latin typeface="Arial" pitchFamily="34" charset="0"/>
                        <a:cs typeface="Arial" pitchFamily="34" charset="0"/>
                      </a:endParaRPr>
                    </a:p>
                  </a:txBody>
                  <a:tcPr marL="71410" marR="71410"/>
                </a:tc>
                <a:extLst>
                  <a:ext uri="{0D108BD9-81ED-4DB2-BD59-A6C34878D82A}">
                    <a16:rowId xmlns:a16="http://schemas.microsoft.com/office/drawing/2014/main" val="10009"/>
                  </a:ext>
                </a:extLst>
              </a:tr>
            </a:tbl>
          </a:graphicData>
        </a:graphic>
      </p:graphicFrame>
      <p:sp>
        <p:nvSpPr>
          <p:cNvPr id="4" name="Content Placeholder 3"/>
          <p:cNvSpPr>
            <a:spLocks noGrp="1"/>
          </p:cNvSpPr>
          <p:nvPr>
            <p:ph sz="quarter" idx="11"/>
          </p:nvPr>
        </p:nvSpPr>
        <p:spPr>
          <a:xfrm>
            <a:off x="304800" y="5638801"/>
            <a:ext cx="8589962" cy="381000"/>
          </a:xfrm>
        </p:spPr>
        <p:txBody>
          <a:bodyPr/>
          <a:lstStyle/>
          <a:p>
            <a:pPr marL="0" indent="0">
              <a:buNone/>
            </a:pPr>
            <a:r>
              <a:rPr lang="en-US" sz="1800" dirty="0"/>
              <a:t>SOURCES: MADD, 1988; NOVA, 1988; and NVCAP, 2008.</a:t>
            </a:r>
          </a:p>
        </p:txBody>
      </p:sp>
    </p:spTree>
    <p:extLst>
      <p:ext uri="{BB962C8B-B14F-4D97-AF65-F5344CB8AC3E}">
        <p14:creationId xmlns:p14="http://schemas.microsoft.com/office/powerpoint/2010/main" val="2331243285"/>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2"/>
          <p:cNvSpPr>
            <a:spLocks noGrp="1" noRot="1" noChangeArrowheads="1"/>
          </p:cNvSpPr>
          <p:nvPr>
            <p:ph type="title"/>
          </p:nvPr>
        </p:nvSpPr>
        <p:spPr>
          <a:xfrm>
            <a:off x="228600" y="26988"/>
            <a:ext cx="8763000" cy="1039812"/>
          </a:xfrm>
        </p:spPr>
        <p:txBody>
          <a:bodyPr>
            <a:normAutofit fontScale="90000"/>
          </a:bodyPr>
          <a:lstStyle/>
          <a:p>
            <a:pPr eaLnBrk="1" hangingPunct="1">
              <a:defRPr/>
            </a:pPr>
            <a:r>
              <a:rPr lang="en-US" altLang="en-US" dirty="0"/>
              <a:t>Rights Gained at the Expense of Offenders, the System, or Both</a:t>
            </a:r>
            <a:r>
              <a:rPr lang="en-US" altLang="en-US" sz="3200" dirty="0"/>
              <a:t> </a:t>
            </a:r>
            <a:r>
              <a:rPr lang="en-US" altLang="en-US" sz="2200" dirty="0"/>
              <a:t>(1 of 2)</a:t>
            </a:r>
          </a:p>
        </p:txBody>
      </p:sp>
      <p:sp>
        <p:nvSpPr>
          <p:cNvPr id="25602" name="Content Placeholder 3"/>
          <p:cNvSpPr>
            <a:spLocks noGrp="1" noRot="1" noChangeArrowheads="1"/>
          </p:cNvSpPr>
          <p:nvPr>
            <p:ph idx="1"/>
          </p:nvPr>
        </p:nvSpPr>
        <p:spPr/>
        <p:txBody>
          <a:bodyPr/>
          <a:lstStyle/>
          <a:p>
            <a:pPr eaLnBrk="1" hangingPunct="1">
              <a:buSzTx/>
              <a:defRPr/>
            </a:pPr>
            <a:r>
              <a:rPr altLang="en-US" dirty="0"/>
              <a:t>Boldest demands concern power</a:t>
            </a:r>
          </a:p>
          <a:p>
            <a:pPr eaLnBrk="1" hangingPunct="1">
              <a:buSzTx/>
              <a:defRPr/>
            </a:pPr>
            <a:r>
              <a:rPr altLang="en-US" dirty="0"/>
              <a:t>Victim participates in:</a:t>
            </a:r>
          </a:p>
          <a:p>
            <a:pPr lvl="1" eaLnBrk="1" hangingPunct="1">
              <a:defRPr/>
            </a:pPr>
            <a:r>
              <a:rPr altLang="en-US" dirty="0"/>
              <a:t>Bail-setting arraignments</a:t>
            </a:r>
          </a:p>
          <a:p>
            <a:pPr lvl="1" eaLnBrk="1" hangingPunct="1">
              <a:defRPr/>
            </a:pPr>
            <a:r>
              <a:rPr altLang="en-US" dirty="0"/>
              <a:t>Plea negotiations</a:t>
            </a:r>
          </a:p>
          <a:p>
            <a:pPr lvl="1" eaLnBrk="1" hangingPunct="1">
              <a:defRPr/>
            </a:pPr>
            <a:r>
              <a:rPr altLang="en-US" dirty="0"/>
              <a:t>Sentencing hearings</a:t>
            </a:r>
          </a:p>
          <a:p>
            <a:pPr lvl="1" eaLnBrk="1" hangingPunct="1">
              <a:defRPr/>
            </a:pPr>
            <a:r>
              <a:rPr altLang="en-US" dirty="0"/>
              <a:t>Parole board appearances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3"/>
          <p:cNvSpPr>
            <a:spLocks noGrp="1" noRot="1"/>
          </p:cNvSpPr>
          <p:nvPr>
            <p:ph idx="1"/>
          </p:nvPr>
        </p:nvSpPr>
        <p:spPr/>
        <p:txBody>
          <a:bodyPr/>
          <a:lstStyle/>
          <a:p>
            <a:pPr eaLnBrk="1" hangingPunct="1">
              <a:buSzTx/>
            </a:pPr>
            <a:r>
              <a:rPr dirty="0"/>
              <a:t>Problems with victim empowerment</a:t>
            </a:r>
          </a:p>
          <a:p>
            <a:pPr lvl="1" eaLnBrk="1" hangingPunct="1"/>
            <a:r>
              <a:rPr dirty="0"/>
              <a:t>Victim wishes misalign with those of system officials</a:t>
            </a:r>
          </a:p>
          <a:p>
            <a:pPr lvl="1" eaLnBrk="1" hangingPunct="1"/>
            <a:r>
              <a:rPr dirty="0"/>
              <a:t>Are victims who are not innocent, law-abiding citizens entitled to the same rights?</a:t>
            </a:r>
          </a:p>
          <a:p>
            <a:pPr lvl="1" eaLnBrk="1" hangingPunct="1"/>
            <a:r>
              <a:rPr dirty="0"/>
              <a:t>Determining who is victimized can be difficult</a:t>
            </a:r>
          </a:p>
          <a:p>
            <a:pPr lvl="1" eaLnBrk="1" hangingPunct="1"/>
            <a:r>
              <a:rPr dirty="0"/>
              <a:t>Lack of responsibility for implementation</a:t>
            </a:r>
          </a:p>
          <a:p>
            <a:pPr eaLnBrk="1" hangingPunct="1">
              <a:buSzTx/>
            </a:pPr>
            <a:r>
              <a:rPr dirty="0"/>
              <a:t>Problems can be overcome by</a:t>
            </a:r>
          </a:p>
          <a:p>
            <a:pPr lvl="1" eaLnBrk="1" hangingPunct="1"/>
            <a:r>
              <a:rPr dirty="0"/>
              <a:t>Providing victim advocates</a:t>
            </a:r>
          </a:p>
          <a:p>
            <a:pPr lvl="1" eaLnBrk="1" hangingPunct="1"/>
            <a:r>
              <a:rPr dirty="0"/>
              <a:t>Reading victims their rights</a:t>
            </a:r>
          </a:p>
        </p:txBody>
      </p:sp>
      <p:sp>
        <p:nvSpPr>
          <p:cNvPr id="6" name="Content Placeholder 2"/>
          <p:cNvSpPr>
            <a:spLocks noGrp="1" noRot="1" noChangeArrowheads="1"/>
          </p:cNvSpPr>
          <p:nvPr>
            <p:ph type="title"/>
          </p:nvPr>
        </p:nvSpPr>
        <p:spPr>
          <a:xfrm>
            <a:off x="228600" y="26988"/>
            <a:ext cx="8763000" cy="1039812"/>
          </a:xfrm>
        </p:spPr>
        <p:txBody>
          <a:bodyPr>
            <a:normAutofit fontScale="90000"/>
          </a:bodyPr>
          <a:lstStyle/>
          <a:p>
            <a:pPr eaLnBrk="1" hangingPunct="1">
              <a:defRPr/>
            </a:pPr>
            <a:r>
              <a:rPr lang="en-US" altLang="en-US" dirty="0"/>
              <a:t>Rights Gained at the Expense of Offenders, the System, or Both </a:t>
            </a:r>
            <a:r>
              <a:rPr lang="en-US" altLang="en-US" sz="2200" dirty="0"/>
              <a:t>(2 of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Victims and prosecutors</a:t>
            </a:r>
            <a:endParaRPr lang="en-US" altLang="en-US" sz="5600" b="1" cap="all"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6893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noRot="1" noChangeArrowheads="1"/>
          </p:cNvSpPr>
          <p:nvPr>
            <p:ph type="title"/>
          </p:nvPr>
        </p:nvSpPr>
        <p:spPr>
          <a:xfrm>
            <a:off x="228600" y="26988"/>
            <a:ext cx="7772400" cy="1039812"/>
          </a:xfrm>
        </p:spPr>
        <p:txBody>
          <a:bodyPr/>
          <a:lstStyle/>
          <a:p>
            <a:pPr eaLnBrk="1" hangingPunct="1"/>
            <a:r>
              <a:rPr lang="en-US" sz="2900" dirty="0">
                <a:ea typeface="MS PGothic" pitchFamily="34" charset="-128"/>
              </a:rPr>
              <a:t>Prosecutors</a:t>
            </a:r>
            <a:r>
              <a:rPr lang="en-US" altLang="en-US" sz="2900" dirty="0">
                <a:ea typeface="MS PGothic" pitchFamily="34" charset="-128"/>
              </a:rPr>
              <a:t>’</a:t>
            </a:r>
            <a:r>
              <a:rPr lang="en-US" sz="2900" dirty="0">
                <a:ea typeface="MS PGothic" pitchFamily="34" charset="-128"/>
              </a:rPr>
              <a:t> Offices Are Like Public Law Firms</a:t>
            </a:r>
          </a:p>
        </p:txBody>
      </p:sp>
      <p:sp>
        <p:nvSpPr>
          <p:cNvPr id="38914" name="Content Placeholder 3"/>
          <p:cNvSpPr>
            <a:spLocks noGrp="1" noRot="1"/>
          </p:cNvSpPr>
          <p:nvPr>
            <p:ph idx="1"/>
          </p:nvPr>
        </p:nvSpPr>
        <p:spPr/>
        <p:txBody>
          <a:bodyPr/>
          <a:lstStyle/>
          <a:p>
            <a:pPr eaLnBrk="1" hangingPunct="1">
              <a:buSzTx/>
            </a:pPr>
            <a:r>
              <a:rPr dirty="0"/>
              <a:t>District attorneys and assistant district attorneys serve victims by</a:t>
            </a:r>
          </a:p>
          <a:p>
            <a:pPr lvl="1" eaLnBrk="1" hangingPunct="1"/>
            <a:r>
              <a:rPr dirty="0"/>
              <a:t>Informing them of case status</a:t>
            </a:r>
          </a:p>
          <a:p>
            <a:pPr lvl="1" eaLnBrk="1" hangingPunct="1"/>
            <a:r>
              <a:rPr dirty="0"/>
              <a:t>Conveying their views to judges</a:t>
            </a:r>
          </a:p>
          <a:p>
            <a:pPr lvl="1" eaLnBrk="1" hangingPunct="1"/>
            <a:r>
              <a:rPr dirty="0"/>
              <a:t>Protecting them from intimidation and reprisals</a:t>
            </a:r>
          </a:p>
          <a:p>
            <a:pPr lvl="1" eaLnBrk="1" hangingPunct="1"/>
            <a:r>
              <a:rPr dirty="0"/>
              <a:t>Resolving cases as quickly as possible</a:t>
            </a:r>
          </a:p>
          <a:p>
            <a:pPr lvl="1" eaLnBrk="1" hangingPunct="1"/>
            <a:r>
              <a:rPr dirty="0"/>
              <a:t>Assisting in the recovery of property</a:t>
            </a:r>
          </a:p>
          <a:p>
            <a:pPr eaLnBrk="1" hangingPunct="1">
              <a:buSzTx/>
            </a:pPr>
            <a:r>
              <a:rPr dirty="0"/>
              <a:t>Conflicts arise when prosecutors cannot balance interests of the government, their bureaucracies, and their clients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Assisting Victims and Other Witnesses for the State</a:t>
            </a:r>
          </a:p>
        </p:txBody>
      </p:sp>
      <p:sp>
        <p:nvSpPr>
          <p:cNvPr id="39938" name="Content Placeholder 3"/>
          <p:cNvSpPr>
            <a:spLocks noGrp="1" noRot="1"/>
          </p:cNvSpPr>
          <p:nvPr>
            <p:ph idx="1"/>
          </p:nvPr>
        </p:nvSpPr>
        <p:spPr>
          <a:xfrm>
            <a:off x="228600" y="1371600"/>
            <a:ext cx="8763000" cy="4754563"/>
          </a:xfrm>
        </p:spPr>
        <p:txBody>
          <a:bodyPr/>
          <a:lstStyle/>
          <a:p>
            <a:pPr eaLnBrk="1" hangingPunct="1">
              <a:buSzTx/>
            </a:pPr>
            <a:r>
              <a:rPr b="1" dirty="0"/>
              <a:t>Victim Witness Assistance Projects (VWAPs)</a:t>
            </a:r>
          </a:p>
          <a:p>
            <a:pPr lvl="1" eaLnBrk="1" hangingPunct="1"/>
            <a:r>
              <a:rPr dirty="0"/>
              <a:t>To address witness and victim complaints</a:t>
            </a:r>
          </a:p>
          <a:p>
            <a:pPr lvl="1" eaLnBrk="1" hangingPunct="1"/>
            <a:r>
              <a:rPr dirty="0"/>
              <a:t>Intended to restore victims</a:t>
            </a:r>
            <a:r>
              <a:rPr altLang="en-US" dirty="0"/>
              <a:t>’</a:t>
            </a:r>
            <a:r>
              <a:rPr dirty="0"/>
              <a:t> faith in the system</a:t>
            </a:r>
          </a:p>
          <a:p>
            <a:pPr lvl="2" eaLnBrk="1" hangingPunct="1"/>
            <a:r>
              <a:rPr dirty="0"/>
              <a:t>Immediate relief to injured parties:</a:t>
            </a:r>
          </a:p>
          <a:p>
            <a:pPr lvl="3" eaLnBrk="1" hangingPunct="1"/>
            <a:r>
              <a:rPr dirty="0"/>
              <a:t>Hotlines, shelter, food, counseling, transportation, etc.</a:t>
            </a:r>
          </a:p>
          <a:p>
            <a:pPr eaLnBrk="1" hangingPunct="1">
              <a:buSzTx/>
            </a:pPr>
            <a:r>
              <a:rPr dirty="0"/>
              <a:t>VWAPs raise ethical concerns</a:t>
            </a:r>
          </a:p>
          <a:p>
            <a:pPr lvl="1" eaLnBrk="1" hangingPunct="1"/>
            <a:r>
              <a:rPr dirty="0"/>
              <a:t>Should services be denied to victims whose cooperation is not needed?</a:t>
            </a:r>
          </a:p>
          <a:p>
            <a:pPr lvl="1" eaLnBrk="1" hangingPunct="1"/>
            <a:r>
              <a:rPr dirty="0"/>
              <a:t>Is it unfair to deny services to defense witnesses?</a:t>
            </a:r>
          </a:p>
          <a:p>
            <a:pPr lvl="1" eaLnBrk="1" hangingPunct="1"/>
            <a:r>
              <a:rPr dirty="0"/>
              <a:t>Do VWAP personnel coach witness testimony?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Protecting Victims Who Serve as Witnesses for the Prosecution</a:t>
            </a:r>
          </a:p>
        </p:txBody>
      </p:sp>
      <p:sp>
        <p:nvSpPr>
          <p:cNvPr id="40962" name="Content Placeholder 3"/>
          <p:cNvSpPr>
            <a:spLocks noGrp="1" noRot="1"/>
          </p:cNvSpPr>
          <p:nvPr>
            <p:ph idx="1"/>
          </p:nvPr>
        </p:nvSpPr>
        <p:spPr/>
        <p:txBody>
          <a:bodyPr/>
          <a:lstStyle/>
          <a:p>
            <a:pPr eaLnBrk="1" hangingPunct="1">
              <a:buSzTx/>
            </a:pPr>
            <a:r>
              <a:rPr dirty="0"/>
              <a:t>From intimidation and reprisals</a:t>
            </a:r>
          </a:p>
          <a:p>
            <a:pPr lvl="1" eaLnBrk="1" hangingPunct="1"/>
            <a:r>
              <a:rPr dirty="0"/>
              <a:t>Witness tampering carries few additional penalties</a:t>
            </a:r>
          </a:p>
          <a:p>
            <a:pPr lvl="1" eaLnBrk="1" hangingPunct="1"/>
            <a:r>
              <a:rPr dirty="0"/>
              <a:t>Can be done using technology</a:t>
            </a:r>
          </a:p>
          <a:p>
            <a:pPr lvl="1" eaLnBrk="1" hangingPunct="1"/>
            <a:r>
              <a:rPr altLang="en-US" dirty="0"/>
              <a:t>“</a:t>
            </a:r>
            <a:r>
              <a:rPr dirty="0"/>
              <a:t>Snitches</a:t>
            </a:r>
            <a:r>
              <a:rPr altLang="en-US" dirty="0"/>
              <a:t>”</a:t>
            </a:r>
            <a:r>
              <a:rPr dirty="0"/>
              <a:t> and </a:t>
            </a:r>
            <a:r>
              <a:rPr altLang="en-US" dirty="0"/>
              <a:t>“</a:t>
            </a:r>
            <a:r>
              <a:rPr dirty="0"/>
              <a:t>blue wall of silence</a:t>
            </a:r>
            <a:r>
              <a:rPr altLang="en-US" dirty="0"/>
              <a:t>”</a:t>
            </a:r>
            <a:endParaRPr dirty="0"/>
          </a:p>
          <a:p>
            <a:pPr eaLnBrk="1" hangingPunct="1">
              <a:buSzTx/>
            </a:pPr>
            <a:r>
              <a:rPr dirty="0"/>
              <a:t>NCVS measures </a:t>
            </a:r>
            <a:r>
              <a:rPr dirty="0" err="1"/>
              <a:t>nonreporting</a:t>
            </a:r>
            <a:r>
              <a:rPr dirty="0"/>
              <a:t> rates</a:t>
            </a:r>
          </a:p>
          <a:p>
            <a:pPr lvl="1" eaLnBrk="1" hangingPunct="1"/>
            <a:r>
              <a:rPr dirty="0"/>
              <a:t>10 percent of rape victims are too afraid to report</a:t>
            </a:r>
          </a:p>
          <a:p>
            <a:pPr lvl="1" eaLnBrk="1" hangingPunct="1"/>
            <a:r>
              <a:rPr dirty="0"/>
              <a:t>Intimidation levels are increasing for robbery and assault</a:t>
            </a:r>
          </a:p>
          <a:p>
            <a:pPr eaLnBrk="1" hangingPunct="1">
              <a:buSzTx/>
            </a:pPr>
            <a:r>
              <a:rPr dirty="0"/>
              <a:t>Witness Security Program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Discussion Question 1</a:t>
            </a:r>
          </a:p>
        </p:txBody>
      </p:sp>
      <p:sp>
        <p:nvSpPr>
          <p:cNvPr id="41986" name="Content Placeholder 2"/>
          <p:cNvSpPr>
            <a:spLocks noGrp="1"/>
          </p:cNvSpPr>
          <p:nvPr>
            <p:ph idx="1"/>
          </p:nvPr>
        </p:nvSpPr>
        <p:spPr/>
        <p:txBody>
          <a:bodyPr/>
          <a:lstStyle/>
          <a:p>
            <a:pPr eaLnBrk="1" hangingPunct="1">
              <a:buSzTx/>
            </a:pPr>
            <a:r>
              <a:rPr dirty="0"/>
              <a:t>What affect, if any, has the #</a:t>
            </a:r>
            <a:r>
              <a:rPr dirty="0" err="1"/>
              <a:t>BlackLivesMatter</a:t>
            </a:r>
            <a:r>
              <a:rPr dirty="0"/>
              <a:t> movement had on </a:t>
            </a:r>
            <a:r>
              <a:rPr altLang="en-US" dirty="0"/>
              <a:t>“</a:t>
            </a:r>
            <a:r>
              <a:rPr dirty="0"/>
              <a:t>snitches</a:t>
            </a:r>
            <a:r>
              <a:rPr altLang="en-US" dirty="0"/>
              <a:t>”</a:t>
            </a:r>
            <a:r>
              <a:rPr dirty="0"/>
              <a:t> or the </a:t>
            </a:r>
            <a:r>
              <a:rPr altLang="en-US" dirty="0"/>
              <a:t>“</a:t>
            </a:r>
            <a:r>
              <a:rPr dirty="0"/>
              <a:t>blue wall of silence?</a:t>
            </a:r>
            <a:r>
              <a:rPr altLang="en-US" dirty="0"/>
              <a:t>”</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Dismissing Charges and Rejecting Cases</a:t>
            </a:r>
          </a:p>
        </p:txBody>
      </p:sp>
      <p:sp>
        <p:nvSpPr>
          <p:cNvPr id="43010" name="Content Placeholder 3"/>
          <p:cNvSpPr>
            <a:spLocks noGrp="1" noRot="1"/>
          </p:cNvSpPr>
          <p:nvPr>
            <p:ph idx="1"/>
          </p:nvPr>
        </p:nvSpPr>
        <p:spPr/>
        <p:txBody>
          <a:bodyPr/>
          <a:lstStyle/>
          <a:p>
            <a:pPr eaLnBrk="1" hangingPunct="1">
              <a:buSzTx/>
            </a:pPr>
            <a:r>
              <a:rPr dirty="0"/>
              <a:t>Victims feel abandoned</a:t>
            </a:r>
          </a:p>
          <a:p>
            <a:pPr lvl="1" eaLnBrk="1" hangingPunct="1"/>
            <a:r>
              <a:rPr dirty="0"/>
              <a:t>Often unavoidable</a:t>
            </a:r>
          </a:p>
          <a:p>
            <a:pPr lvl="1" eaLnBrk="1" hangingPunct="1"/>
            <a:r>
              <a:rPr dirty="0"/>
              <a:t>Evidence may be weak</a:t>
            </a:r>
          </a:p>
          <a:p>
            <a:pPr lvl="1" eaLnBrk="1" hangingPunct="1"/>
            <a:r>
              <a:rPr dirty="0"/>
              <a:t>Influenced by many other system officials</a:t>
            </a:r>
          </a:p>
          <a:p>
            <a:pPr eaLnBrk="1" hangingPunct="1">
              <a:buSzTx/>
            </a:pPr>
            <a:r>
              <a:rPr b="1" dirty="0"/>
              <a:t>Private prosecution </a:t>
            </a:r>
            <a:r>
              <a:rPr dirty="0"/>
              <a:t>may empower victims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2"/>
          <p:cNvSpPr>
            <a:spLocks noGrp="1" noRot="1" noChangeArrowheads="1"/>
          </p:cNvSpPr>
          <p:nvPr>
            <p:ph type="title"/>
          </p:nvPr>
        </p:nvSpPr>
        <p:spPr>
          <a:xfrm>
            <a:off x="228600" y="0"/>
            <a:ext cx="8077200" cy="1039813"/>
          </a:xfrm>
        </p:spPr>
        <p:txBody>
          <a:bodyPr/>
          <a:lstStyle/>
          <a:p>
            <a:pPr eaLnBrk="1" hangingPunct="1"/>
            <a:r>
              <a:rPr lang="en-US" altLang="en-US" sz="3200" dirty="0">
                <a:ea typeface="MS PGothic" pitchFamily="34" charset="-128"/>
              </a:rPr>
              <a:t>Negotiating Pleas</a:t>
            </a:r>
            <a:r>
              <a:rPr lang="en-US" altLang="en-US" dirty="0">
                <a:ea typeface="MS PGothic" pitchFamily="34" charset="-128"/>
              </a:rPr>
              <a:t> </a:t>
            </a:r>
            <a:r>
              <a:rPr lang="en-US" altLang="en-US" sz="2000" dirty="0">
                <a:ea typeface="MS PGothic" pitchFamily="34" charset="-128"/>
              </a:rPr>
              <a:t>(1 of 2)</a:t>
            </a:r>
          </a:p>
        </p:txBody>
      </p:sp>
      <p:sp>
        <p:nvSpPr>
          <p:cNvPr id="44034" name="Content Placeholder 3"/>
          <p:cNvSpPr>
            <a:spLocks noGrp="1" noRot="1"/>
          </p:cNvSpPr>
          <p:nvPr>
            <p:ph idx="1"/>
          </p:nvPr>
        </p:nvSpPr>
        <p:spPr/>
        <p:txBody>
          <a:bodyPr/>
          <a:lstStyle/>
          <a:p>
            <a:pPr eaLnBrk="1" hangingPunct="1">
              <a:buSzTx/>
            </a:pPr>
            <a:r>
              <a:rPr dirty="0"/>
              <a:t>Most cases are resolved via </a:t>
            </a:r>
            <a:r>
              <a:rPr b="1" dirty="0"/>
              <a:t>plea negotiation</a:t>
            </a:r>
          </a:p>
          <a:p>
            <a:pPr lvl="1" eaLnBrk="1" hangingPunct="1"/>
            <a:r>
              <a:rPr dirty="0"/>
              <a:t>Defendant agrees to plead guilty in exchange for some kind of </a:t>
            </a:r>
            <a:r>
              <a:rPr b="1" dirty="0"/>
              <a:t>consideration</a:t>
            </a:r>
            <a:r>
              <a:rPr dirty="0"/>
              <a:t> (usually a reduction in charges)</a:t>
            </a:r>
          </a:p>
          <a:p>
            <a:pPr lvl="1" eaLnBrk="1" hangingPunct="1"/>
            <a:r>
              <a:rPr dirty="0"/>
              <a:t>95 percent of convictions secured by accused admitting guilt—often reduced from felony to misdemeanor</a:t>
            </a:r>
          </a:p>
          <a:p>
            <a:pPr lvl="1" eaLnBrk="1" hangingPunct="1"/>
            <a:r>
              <a:rPr dirty="0"/>
              <a:t>In anticipation of the above, police and prosecutors engage in:</a:t>
            </a:r>
          </a:p>
          <a:p>
            <a:pPr lvl="2" eaLnBrk="1" hangingPunct="1"/>
            <a:r>
              <a:rPr b="1" dirty="0" err="1"/>
              <a:t>Bedsheeting</a:t>
            </a:r>
            <a:endParaRPr b="1" dirty="0"/>
          </a:p>
          <a:p>
            <a:pPr lvl="2" eaLnBrk="1" hangingPunct="1"/>
            <a:r>
              <a:rPr b="1" dirty="0"/>
              <a:t>Overcharging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3"/>
          <p:cNvSpPr>
            <a:spLocks noGrp="1" noRot="1"/>
          </p:cNvSpPr>
          <p:nvPr>
            <p:ph idx="1"/>
          </p:nvPr>
        </p:nvSpPr>
        <p:spPr/>
        <p:txBody>
          <a:bodyPr/>
          <a:lstStyle/>
          <a:p>
            <a:pPr eaLnBrk="1" hangingPunct="1">
              <a:buSzTx/>
            </a:pPr>
            <a:r>
              <a:rPr dirty="0"/>
              <a:t>Victims have no rights of participation or consultation</a:t>
            </a:r>
          </a:p>
          <a:p>
            <a:pPr eaLnBrk="1" hangingPunct="1">
              <a:buSzTx/>
            </a:pPr>
            <a:r>
              <a:rPr dirty="0"/>
              <a:t>Benefits of plea negotiations</a:t>
            </a:r>
          </a:p>
          <a:p>
            <a:pPr lvl="1" eaLnBrk="1" hangingPunct="1"/>
            <a:r>
              <a:rPr dirty="0"/>
              <a:t>Reducing court caseloads</a:t>
            </a:r>
          </a:p>
          <a:p>
            <a:pPr lvl="1" eaLnBrk="1" hangingPunct="1"/>
            <a:r>
              <a:rPr dirty="0"/>
              <a:t>Definite conviction</a:t>
            </a:r>
          </a:p>
          <a:p>
            <a:pPr lvl="1" eaLnBrk="1" hangingPunct="1"/>
            <a:r>
              <a:rPr dirty="0"/>
              <a:t>Preventing victims from seeking revenge</a:t>
            </a:r>
          </a:p>
          <a:p>
            <a:pPr lvl="1" eaLnBrk="1" hangingPunct="1"/>
            <a:r>
              <a:rPr dirty="0"/>
              <a:t>Saving victims' emotional distress</a:t>
            </a:r>
          </a:p>
        </p:txBody>
      </p:sp>
      <p:sp>
        <p:nvSpPr>
          <p:cNvPr id="45058" name="Content Placeholder 2"/>
          <p:cNvSpPr>
            <a:spLocks noGrp="1" noRot="1" noChangeArrowheads="1"/>
          </p:cNvSpPr>
          <p:nvPr>
            <p:ph type="title"/>
          </p:nvPr>
        </p:nvSpPr>
        <p:spPr>
          <a:xfrm>
            <a:off x="228600" y="26988"/>
            <a:ext cx="8153400" cy="1039812"/>
          </a:xfrm>
        </p:spPr>
        <p:txBody>
          <a:bodyPr/>
          <a:lstStyle/>
          <a:p>
            <a:pPr eaLnBrk="1" hangingPunct="1"/>
            <a:r>
              <a:rPr lang="en-US" altLang="en-US" sz="3200" dirty="0">
                <a:ea typeface="MS PGothic" pitchFamily="34" charset="-128"/>
              </a:rPr>
              <a:t>Negotiating Pleas </a:t>
            </a:r>
            <a:r>
              <a:rPr lang="en-US" altLang="en-US" sz="2000" dirty="0">
                <a:ea typeface="MS PGothic" pitchFamily="34" charset="-128"/>
              </a:rPr>
              <a:t>(2 of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Victims and Defense attorneys</a:t>
            </a:r>
          </a:p>
        </p:txBody>
      </p:sp>
    </p:spTree>
    <p:extLst>
      <p:ext uri="{BB962C8B-B14F-4D97-AF65-F5344CB8AC3E}">
        <p14:creationId xmlns:p14="http://schemas.microsoft.com/office/powerpoint/2010/main" val="3993950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Postponing Hearings</a:t>
            </a:r>
          </a:p>
        </p:txBody>
      </p:sp>
      <p:sp>
        <p:nvSpPr>
          <p:cNvPr id="48130" name="Content Placeholder 3"/>
          <p:cNvSpPr>
            <a:spLocks noGrp="1" noRot="1"/>
          </p:cNvSpPr>
          <p:nvPr>
            <p:ph idx="1"/>
          </p:nvPr>
        </p:nvSpPr>
        <p:spPr/>
        <p:txBody>
          <a:bodyPr/>
          <a:lstStyle/>
          <a:p>
            <a:pPr eaLnBrk="1" hangingPunct="1">
              <a:buSzTx/>
            </a:pPr>
            <a:r>
              <a:rPr dirty="0"/>
              <a:t>Sixth Amendment guarantees a </a:t>
            </a:r>
            <a:r>
              <a:rPr altLang="en-US" dirty="0"/>
              <a:t>“</a:t>
            </a:r>
            <a:r>
              <a:rPr dirty="0"/>
              <a:t>speedy trial</a:t>
            </a:r>
            <a:r>
              <a:rPr altLang="en-US" dirty="0"/>
              <a:t>”</a:t>
            </a:r>
            <a:endParaRPr dirty="0"/>
          </a:p>
          <a:p>
            <a:pPr lvl="1" eaLnBrk="1" hangingPunct="1"/>
            <a:r>
              <a:rPr dirty="0"/>
              <a:t>States have time limits for trial after arrest</a:t>
            </a:r>
          </a:p>
          <a:p>
            <a:pPr eaLnBrk="1" hangingPunct="1">
              <a:buSzTx/>
            </a:pPr>
            <a:r>
              <a:rPr dirty="0"/>
              <a:t>When stalling for time</a:t>
            </a:r>
          </a:p>
          <a:p>
            <a:pPr lvl="1" eaLnBrk="1" hangingPunct="1"/>
            <a:r>
              <a:rPr dirty="0"/>
              <a:t>Defense attorneys hope witnesses give up and fail to appear in court</a:t>
            </a:r>
          </a:p>
          <a:p>
            <a:pPr lvl="1" eaLnBrk="1" hangingPunct="1"/>
            <a:r>
              <a:rPr dirty="0"/>
              <a:t>Prosecutors hope jail time leads to plea bargaining</a:t>
            </a:r>
          </a:p>
          <a:p>
            <a:pPr eaLnBrk="1" hangingPunct="1">
              <a:buSzTx/>
            </a:pPr>
            <a:r>
              <a:rPr dirty="0"/>
              <a:t>Postponements prolong victim suffering</a:t>
            </a:r>
          </a:p>
          <a:p>
            <a:pPr eaLnBrk="1" hangingPunct="1">
              <a:buSzTx/>
            </a:pPr>
            <a:r>
              <a:rPr dirty="0"/>
              <a:t>The more serious the charges, the longer to resolve the case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Cross-Examining Witnesses during Trials</a:t>
            </a:r>
          </a:p>
        </p:txBody>
      </p:sp>
      <p:sp>
        <p:nvSpPr>
          <p:cNvPr id="49154" name="Content Placeholder 3"/>
          <p:cNvSpPr>
            <a:spLocks noGrp="1" noRot="1"/>
          </p:cNvSpPr>
          <p:nvPr>
            <p:ph idx="1"/>
          </p:nvPr>
        </p:nvSpPr>
        <p:spPr/>
        <p:txBody>
          <a:bodyPr/>
          <a:lstStyle/>
          <a:p>
            <a:pPr eaLnBrk="1" hangingPunct="1">
              <a:buSzTx/>
            </a:pPr>
            <a:r>
              <a:rPr dirty="0"/>
              <a:t>If stalling fails, defendants try to discredit witnesses</a:t>
            </a:r>
          </a:p>
          <a:p>
            <a:pPr eaLnBrk="1" hangingPunct="1">
              <a:buSzTx/>
            </a:pPr>
            <a:r>
              <a:rPr dirty="0"/>
              <a:t>Sixth Amendment gives defendants the right to confront their accusers</a:t>
            </a:r>
          </a:p>
          <a:p>
            <a:pPr lvl="1" eaLnBrk="1" hangingPunct="1"/>
            <a:r>
              <a:rPr dirty="0"/>
              <a:t>Accusers are assumed mistaken until their credibility is proven</a:t>
            </a:r>
          </a:p>
          <a:p>
            <a:pPr eaLnBrk="1" hangingPunct="1">
              <a:buSzTx/>
            </a:pPr>
            <a:r>
              <a:rPr dirty="0"/>
              <a:t>Cross-examination can be difficult for witnesses</a:t>
            </a:r>
          </a:p>
          <a:p>
            <a:pPr lvl="1" eaLnBrk="1" hangingPunct="1"/>
            <a:r>
              <a:rPr dirty="0"/>
              <a:t>Attorneys use harsh tactics, malign their character</a:t>
            </a:r>
          </a:p>
          <a:p>
            <a:pPr eaLnBrk="1" hangingPunct="1">
              <a:buSzTx/>
            </a:pPr>
            <a:r>
              <a:rPr dirty="0"/>
              <a:t>Trials are relatively rare events, depending on jurisdiction and the nature of the charges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Victims and judges</a:t>
            </a:r>
          </a:p>
        </p:txBody>
      </p:sp>
    </p:spTree>
    <p:extLst>
      <p:ext uri="{BB962C8B-B14F-4D97-AF65-F5344CB8AC3E}">
        <p14:creationId xmlns:p14="http://schemas.microsoft.com/office/powerpoint/2010/main" val="347408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Granting Bail</a:t>
            </a:r>
          </a:p>
        </p:txBody>
      </p:sp>
      <p:sp>
        <p:nvSpPr>
          <p:cNvPr id="52226" name="Content Placeholder 3"/>
          <p:cNvSpPr>
            <a:spLocks noGrp="1" noRot="1"/>
          </p:cNvSpPr>
          <p:nvPr>
            <p:ph idx="1"/>
          </p:nvPr>
        </p:nvSpPr>
        <p:spPr/>
        <p:txBody>
          <a:bodyPr/>
          <a:lstStyle/>
          <a:p>
            <a:pPr eaLnBrk="1" hangingPunct="1">
              <a:buSzTx/>
            </a:pPr>
            <a:r>
              <a:rPr dirty="0"/>
              <a:t>Eighth Amendment prohibits excessive bail</a:t>
            </a:r>
          </a:p>
          <a:p>
            <a:pPr lvl="1" eaLnBrk="1" hangingPunct="1"/>
            <a:r>
              <a:rPr dirty="0"/>
              <a:t>Amount depends on defendant</a:t>
            </a:r>
            <a:r>
              <a:rPr altLang="en-US" dirty="0"/>
              <a:t>’</a:t>
            </a:r>
            <a:r>
              <a:rPr dirty="0"/>
              <a:t>s record and charges</a:t>
            </a:r>
          </a:p>
          <a:p>
            <a:pPr eaLnBrk="1" hangingPunct="1">
              <a:buSzTx/>
            </a:pPr>
            <a:r>
              <a:rPr dirty="0"/>
              <a:t>Bail is denied</a:t>
            </a:r>
          </a:p>
          <a:p>
            <a:pPr lvl="1" eaLnBrk="1" hangingPunct="1"/>
            <a:r>
              <a:rPr dirty="0"/>
              <a:t>In first-degree murder cases</a:t>
            </a:r>
          </a:p>
          <a:p>
            <a:pPr lvl="1" eaLnBrk="1" hangingPunct="1"/>
            <a:r>
              <a:rPr dirty="0"/>
              <a:t>When the defendant is a flight risk</a:t>
            </a:r>
          </a:p>
          <a:p>
            <a:pPr lvl="1" eaLnBrk="1" hangingPunct="1"/>
            <a:r>
              <a:rPr dirty="0"/>
              <a:t>When the defendant attempts to intimidate witnesses</a:t>
            </a:r>
          </a:p>
          <a:p>
            <a:pPr eaLnBrk="1" hangingPunct="1">
              <a:buSzTx/>
            </a:pPr>
            <a:r>
              <a:rPr dirty="0"/>
              <a:t>If defendants are denied bail or cannot raise sufficient funds, they are sent to jail (punishment) before conviction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2"/>
          <p:cNvSpPr>
            <a:spLocks noGrp="1" noRot="1"/>
          </p:cNvSpPr>
          <p:nvPr>
            <p:ph type="title"/>
          </p:nvPr>
        </p:nvSpPr>
        <p:spPr>
          <a:xfrm>
            <a:off x="207963" y="28575"/>
            <a:ext cx="8402637" cy="1039813"/>
          </a:xfrm>
        </p:spPr>
        <p:txBody>
          <a:bodyPr/>
          <a:lstStyle/>
          <a:p>
            <a:pPr eaLnBrk="1" hangingPunct="1"/>
            <a:r>
              <a:rPr lang="en-US" sz="3200" dirty="0">
                <a:ea typeface="MS PGothic" pitchFamily="34" charset="-128"/>
              </a:rPr>
              <a:t>Sentencing Offenders </a:t>
            </a:r>
            <a:r>
              <a:rPr lang="en-US" sz="2000" dirty="0">
                <a:ea typeface="MS PGothic" pitchFamily="34" charset="-128"/>
              </a:rPr>
              <a:t>(1 of 2)</a:t>
            </a:r>
          </a:p>
        </p:txBody>
      </p:sp>
      <p:sp>
        <p:nvSpPr>
          <p:cNvPr id="53250" name="Content Placeholder 3"/>
          <p:cNvSpPr>
            <a:spLocks noGrp="1" noRot="1"/>
          </p:cNvSpPr>
          <p:nvPr>
            <p:ph idx="1"/>
          </p:nvPr>
        </p:nvSpPr>
        <p:spPr/>
        <p:txBody>
          <a:bodyPr/>
          <a:lstStyle/>
          <a:p>
            <a:pPr eaLnBrk="1" hangingPunct="1">
              <a:buSzTx/>
            </a:pPr>
            <a:r>
              <a:rPr dirty="0"/>
              <a:t>Judges have a great deal of discretion in sentencing</a:t>
            </a:r>
          </a:p>
          <a:p>
            <a:pPr lvl="1" eaLnBrk="1" hangingPunct="1"/>
            <a:r>
              <a:rPr b="1" dirty="0"/>
              <a:t>Sentence disparity</a:t>
            </a:r>
          </a:p>
          <a:p>
            <a:pPr eaLnBrk="1" hangingPunct="1">
              <a:buSzTx/>
            </a:pPr>
            <a:r>
              <a:rPr dirty="0"/>
              <a:t>Victims</a:t>
            </a:r>
            <a:r>
              <a:rPr altLang="en-US" dirty="0"/>
              <a:t>’</a:t>
            </a:r>
            <a:r>
              <a:rPr dirty="0"/>
              <a:t> desires on sentencing are limited as many others shape the decision</a:t>
            </a:r>
          </a:p>
          <a:p>
            <a:pPr lvl="1" eaLnBrk="1" hangingPunct="1"/>
            <a:r>
              <a:rPr dirty="0"/>
              <a:t>Prosecutors recommend the </a:t>
            </a:r>
            <a:r>
              <a:rPr b="1" dirty="0"/>
              <a:t>going rate</a:t>
            </a:r>
          </a:p>
          <a:p>
            <a:pPr lvl="1" eaLnBrk="1" hangingPunct="1"/>
            <a:r>
              <a:rPr dirty="0"/>
              <a:t>Defense attorneys use any leverage they have</a:t>
            </a:r>
          </a:p>
          <a:p>
            <a:pPr eaLnBrk="1" hangingPunct="1">
              <a:buSzTx/>
            </a:pPr>
            <a:r>
              <a:rPr dirty="0"/>
              <a:t>Victims influence sentencing in two ways:</a:t>
            </a:r>
          </a:p>
          <a:p>
            <a:pPr lvl="1" eaLnBrk="1" hangingPunct="1"/>
            <a:r>
              <a:rPr b="1" dirty="0"/>
              <a:t>Allocution</a:t>
            </a:r>
            <a:r>
              <a:rPr dirty="0"/>
              <a:t> at sentencing hearings</a:t>
            </a:r>
          </a:p>
          <a:p>
            <a:pPr lvl="1" eaLnBrk="1" hangingPunct="1"/>
            <a:r>
              <a:rPr dirty="0"/>
              <a:t>Preparing written </a:t>
            </a:r>
            <a:r>
              <a:rPr b="1" dirty="0"/>
              <a:t>victim impact statements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2"/>
          <p:cNvSpPr>
            <a:spLocks noGrp="1" noRot="1"/>
          </p:cNvSpPr>
          <p:nvPr>
            <p:ph type="title"/>
          </p:nvPr>
        </p:nvSpPr>
        <p:spPr>
          <a:xfrm>
            <a:off x="207963" y="28575"/>
            <a:ext cx="8402637" cy="1039813"/>
          </a:xfrm>
        </p:spPr>
        <p:txBody>
          <a:bodyPr/>
          <a:lstStyle/>
          <a:p>
            <a:pPr eaLnBrk="1" hangingPunct="1"/>
            <a:r>
              <a:rPr lang="en-US" sz="3200" dirty="0">
                <a:ea typeface="MS PGothic" pitchFamily="34" charset="-128"/>
              </a:rPr>
              <a:t>Sentencing Offenders </a:t>
            </a:r>
            <a:r>
              <a:rPr lang="en-US" sz="2000" dirty="0">
                <a:ea typeface="MS PGothic" pitchFamily="34" charset="-128"/>
              </a:rPr>
              <a:t>(2 of 2)</a:t>
            </a:r>
          </a:p>
        </p:txBody>
      </p:sp>
      <p:sp>
        <p:nvSpPr>
          <p:cNvPr id="54274" name="Content Placeholder 3"/>
          <p:cNvSpPr>
            <a:spLocks noGrp="1" noRot="1"/>
          </p:cNvSpPr>
          <p:nvPr>
            <p:ph idx="1"/>
          </p:nvPr>
        </p:nvSpPr>
        <p:spPr/>
        <p:txBody>
          <a:bodyPr/>
          <a:lstStyle/>
          <a:p>
            <a:pPr eaLnBrk="1" hangingPunct="1">
              <a:buSzTx/>
            </a:pPr>
            <a:r>
              <a:rPr dirty="0"/>
              <a:t>Victim impact statements are incorporated into the </a:t>
            </a:r>
            <a:r>
              <a:rPr b="1" dirty="0"/>
              <a:t>presentence investigation report</a:t>
            </a:r>
          </a:p>
          <a:p>
            <a:pPr eaLnBrk="1" hangingPunct="1">
              <a:buSzTx/>
            </a:pPr>
            <a:r>
              <a:rPr dirty="0"/>
              <a:t>Advocates urge a </a:t>
            </a:r>
            <a:r>
              <a:rPr b="1" dirty="0"/>
              <a:t>truth-in-sentencing rule</a:t>
            </a:r>
            <a:r>
              <a:rPr dirty="0"/>
              <a:t>,</a:t>
            </a:r>
            <a:r>
              <a:rPr b="1" dirty="0"/>
              <a:t> </a:t>
            </a:r>
            <a:r>
              <a:rPr dirty="0"/>
              <a:t>so victims are aware of the earliest possible release date</a:t>
            </a:r>
          </a:p>
          <a:p>
            <a:pPr eaLnBrk="1" hangingPunct="1">
              <a:buSzTx/>
            </a:pPr>
            <a:r>
              <a:rPr dirty="0"/>
              <a:t>Should family members of murder victims speak during the penalty phase of a </a:t>
            </a:r>
            <a:r>
              <a:rPr b="1" dirty="0"/>
              <a:t>bifurcated capital trial</a:t>
            </a:r>
            <a:r>
              <a:rPr dirty="0"/>
              <a:t>?</a:t>
            </a:r>
          </a:p>
          <a:p>
            <a:pPr lvl="1" eaLnBrk="1" hangingPunct="1"/>
            <a:r>
              <a:rPr dirty="0"/>
              <a:t>Juries should hear the turmoil of loved ones</a:t>
            </a:r>
          </a:p>
          <a:p>
            <a:pPr lvl="1" eaLnBrk="1" hangingPunct="1"/>
            <a:r>
              <a:rPr dirty="0"/>
              <a:t>Impact statements can be inflammatory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Appealing to the Supreme Court</a:t>
            </a:r>
          </a:p>
        </p:txBody>
      </p:sp>
      <p:sp>
        <p:nvSpPr>
          <p:cNvPr id="55298" name="Content Placeholder 3"/>
          <p:cNvSpPr>
            <a:spLocks noGrp="1" noRot="1"/>
          </p:cNvSpPr>
          <p:nvPr>
            <p:ph idx="1"/>
          </p:nvPr>
        </p:nvSpPr>
        <p:spPr/>
        <p:txBody>
          <a:bodyPr/>
          <a:lstStyle/>
          <a:p>
            <a:pPr eaLnBrk="1" hangingPunct="1">
              <a:buSzTx/>
            </a:pPr>
            <a:r>
              <a:rPr dirty="0"/>
              <a:t>Supreme Court hears only cases on appeal and that regard to issues of constitutional law</a:t>
            </a:r>
          </a:p>
          <a:p>
            <a:pPr eaLnBrk="1" hangingPunct="1">
              <a:buSzTx/>
            </a:pPr>
            <a:r>
              <a:rPr dirty="0"/>
              <a:t>Decisions serve as a precedent for future cases</a:t>
            </a:r>
          </a:p>
          <a:p>
            <a:pPr lvl="1" eaLnBrk="1" hangingPunct="1"/>
            <a:r>
              <a:rPr dirty="0"/>
              <a:t>Box 7.3 details decisions that affect victims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Victims and juries</a:t>
            </a:r>
          </a:p>
        </p:txBody>
      </p:sp>
    </p:spTree>
    <p:extLst>
      <p:ext uri="{BB962C8B-B14F-4D97-AF65-F5344CB8AC3E}">
        <p14:creationId xmlns:p14="http://schemas.microsoft.com/office/powerpoint/2010/main" val="2174013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Sixth Amendment Guarantees a Jury of Peers</a:t>
            </a:r>
          </a:p>
        </p:txBody>
      </p:sp>
      <p:sp>
        <p:nvSpPr>
          <p:cNvPr id="58370" name="Content Placeholder 2"/>
          <p:cNvSpPr>
            <a:spLocks noGrp="1"/>
          </p:cNvSpPr>
          <p:nvPr>
            <p:ph idx="1"/>
          </p:nvPr>
        </p:nvSpPr>
        <p:spPr/>
        <p:txBody>
          <a:bodyPr/>
          <a:lstStyle/>
          <a:p>
            <a:pPr eaLnBrk="1" hangingPunct="1">
              <a:buSzTx/>
            </a:pPr>
            <a:r>
              <a:rPr dirty="0"/>
              <a:t>Issues and questions regarding the victim-juror relationship:</a:t>
            </a:r>
          </a:p>
          <a:p>
            <a:pPr lvl="1" eaLnBrk="1" hangingPunct="1"/>
            <a:r>
              <a:rPr dirty="0"/>
              <a:t>Victims influence outcomes because of emotions</a:t>
            </a:r>
          </a:p>
          <a:p>
            <a:pPr lvl="1" eaLnBrk="1" hangingPunct="1"/>
            <a:r>
              <a:rPr dirty="0"/>
              <a:t>Which jurors will accept and trust victim testimony</a:t>
            </a:r>
          </a:p>
          <a:p>
            <a:pPr lvl="1" eaLnBrk="1" hangingPunct="1"/>
            <a:r>
              <a:rPr dirty="0"/>
              <a:t>Jurors could be victims of serious crime themselves</a:t>
            </a:r>
          </a:p>
          <a:p>
            <a:pPr lvl="1" eaLnBrk="1" hangingPunct="1"/>
            <a:r>
              <a:rPr dirty="0"/>
              <a:t>Jurors may consider victim</a:t>
            </a:r>
            <a:r>
              <a:rPr altLang="en-US" dirty="0"/>
              <a:t>’</a:t>
            </a:r>
            <a:r>
              <a:rPr dirty="0"/>
              <a:t>s characteristics and status when making accusations and determining sentence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228600" y="26988"/>
            <a:ext cx="7620000" cy="1039812"/>
          </a:xfrm>
        </p:spPr>
        <p:txBody>
          <a:bodyPr/>
          <a:lstStyle/>
          <a:p>
            <a:pPr eaLnBrk="1" hangingPunct="1"/>
            <a:r>
              <a:rPr lang="en-US" sz="3200">
                <a:ea typeface="MS PGothic" pitchFamily="34" charset="-128"/>
              </a:rPr>
              <a:t>Discussion Question 2</a:t>
            </a:r>
          </a:p>
        </p:txBody>
      </p:sp>
      <p:sp>
        <p:nvSpPr>
          <p:cNvPr id="59394" name="Content Placeholder 2"/>
          <p:cNvSpPr>
            <a:spLocks noGrp="1"/>
          </p:cNvSpPr>
          <p:nvPr>
            <p:ph idx="1"/>
          </p:nvPr>
        </p:nvSpPr>
        <p:spPr/>
        <p:txBody>
          <a:bodyPr/>
          <a:lstStyle/>
          <a:p>
            <a:pPr eaLnBrk="1" hangingPunct="1">
              <a:buSzTx/>
            </a:pPr>
            <a:r>
              <a:rPr dirty="0"/>
              <a:t>Recently, several cases have been appealed because defense attorneys learned that one or more jurors were victims of crimes. Should those jurors have been excused? In one case, when the juror was asked if she was the victim of a crime, she answered no—because she did not </a:t>
            </a:r>
            <a:r>
              <a:rPr altLang="en-US" dirty="0"/>
              <a:t>“</a:t>
            </a:r>
            <a:r>
              <a:rPr dirty="0"/>
              <a:t>consider herself a victim.</a:t>
            </a:r>
            <a:r>
              <a:rPr altLang="en-US" dirty="0"/>
              <a:t>”</a:t>
            </a:r>
            <a:r>
              <a:rPr dirty="0"/>
              <a:t> Should this distinction matter?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Victims and Corrections officials</a:t>
            </a:r>
          </a:p>
        </p:txBody>
      </p:sp>
    </p:spTree>
    <p:extLst>
      <p:ext uri="{BB962C8B-B14F-4D97-AF65-F5344CB8AC3E}">
        <p14:creationId xmlns:p14="http://schemas.microsoft.com/office/powerpoint/2010/main" val="3036993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Keeping Track of Offenders and Receiving Reimbursement from Them</a:t>
            </a:r>
          </a:p>
        </p:txBody>
      </p:sp>
      <p:sp>
        <p:nvSpPr>
          <p:cNvPr id="62466" name="Content Placeholder 3"/>
          <p:cNvSpPr>
            <a:spLocks noGrp="1" noRot="1"/>
          </p:cNvSpPr>
          <p:nvPr>
            <p:ph idx="1"/>
          </p:nvPr>
        </p:nvSpPr>
        <p:spPr/>
        <p:txBody>
          <a:bodyPr/>
          <a:lstStyle/>
          <a:p>
            <a:pPr eaLnBrk="1" hangingPunct="1">
              <a:buSzTx/>
            </a:pPr>
            <a:r>
              <a:rPr dirty="0"/>
              <a:t>Victims are more likely to have contact with probation and parole agents than prison officials</a:t>
            </a:r>
          </a:p>
          <a:p>
            <a:pPr eaLnBrk="1" hangingPunct="1">
              <a:buSzTx/>
            </a:pPr>
            <a:r>
              <a:rPr dirty="0"/>
              <a:t>Victims want two things from probation/parole agents:</a:t>
            </a:r>
          </a:p>
          <a:p>
            <a:pPr lvl="1" eaLnBrk="1" hangingPunct="1"/>
            <a:r>
              <a:rPr dirty="0"/>
              <a:t>Protection from harassment or harm</a:t>
            </a:r>
          </a:p>
          <a:p>
            <a:pPr lvl="1" eaLnBrk="1" hangingPunct="1"/>
            <a:r>
              <a:rPr dirty="0"/>
              <a:t>Timely restitution payments</a:t>
            </a:r>
          </a:p>
          <a:p>
            <a:pPr eaLnBrk="1" hangingPunct="1">
              <a:buSzTx/>
            </a:pPr>
            <a:r>
              <a:rPr dirty="0"/>
              <a:t>Corrections officials safeguard victim by keeping them advised of offender</a:t>
            </a:r>
            <a:r>
              <a:rPr altLang="en-US" dirty="0"/>
              <a:t>’</a:t>
            </a:r>
            <a:r>
              <a:rPr dirty="0"/>
              <a:t>s whereabouts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noRot="1"/>
          </p:cNvSpPr>
          <p:nvPr>
            <p:ph type="title"/>
          </p:nvPr>
        </p:nvSpPr>
        <p:spPr>
          <a:xfrm>
            <a:off x="228600" y="26988"/>
            <a:ext cx="7772400" cy="1039812"/>
          </a:xfrm>
        </p:spPr>
        <p:txBody>
          <a:bodyPr/>
          <a:lstStyle/>
          <a:p>
            <a:pPr eaLnBrk="1" hangingPunct="1"/>
            <a:r>
              <a:rPr lang="en-US" dirty="0">
                <a:ea typeface="MS PGothic" pitchFamily="34" charset="-128"/>
              </a:rPr>
              <a:t>Influencing Parole Board Decisions</a:t>
            </a:r>
          </a:p>
        </p:txBody>
      </p:sp>
      <p:sp>
        <p:nvSpPr>
          <p:cNvPr id="63490" name="Content Placeholder 3"/>
          <p:cNvSpPr>
            <a:spLocks noGrp="1" noRot="1"/>
          </p:cNvSpPr>
          <p:nvPr>
            <p:ph idx="1"/>
          </p:nvPr>
        </p:nvSpPr>
        <p:spPr/>
        <p:txBody>
          <a:bodyPr/>
          <a:lstStyle/>
          <a:p>
            <a:pPr eaLnBrk="1" hangingPunct="1">
              <a:spcBef>
                <a:spcPts val="624"/>
              </a:spcBef>
              <a:buSzTx/>
            </a:pPr>
            <a:r>
              <a:rPr sz="2400" dirty="0"/>
              <a:t>Parole boards deal with inmates who have inflicted serious harm</a:t>
            </a:r>
          </a:p>
          <a:p>
            <a:pPr lvl="1" eaLnBrk="1" hangingPunct="1">
              <a:spcBef>
                <a:spcPts val="624"/>
              </a:spcBef>
            </a:pPr>
            <a:r>
              <a:rPr altLang="ja-JP" sz="2200" dirty="0"/>
              <a:t>Most convicts are denied parole</a:t>
            </a:r>
          </a:p>
          <a:p>
            <a:pPr lvl="1" eaLnBrk="1" hangingPunct="1">
              <a:spcBef>
                <a:spcPts val="624"/>
              </a:spcBef>
            </a:pPr>
            <a:r>
              <a:rPr altLang="ja-JP" sz="2200" dirty="0"/>
              <a:t>Parolees have conditional liberties</a:t>
            </a:r>
          </a:p>
          <a:p>
            <a:pPr lvl="1" eaLnBrk="1" hangingPunct="1">
              <a:spcBef>
                <a:spcPts val="624"/>
              </a:spcBef>
            </a:pPr>
            <a:r>
              <a:rPr altLang="ja-JP" sz="2200" dirty="0"/>
              <a:t>Victims have a limited voice during hearings</a:t>
            </a:r>
          </a:p>
          <a:p>
            <a:pPr eaLnBrk="1" hangingPunct="1">
              <a:spcBef>
                <a:spcPts val="624"/>
              </a:spcBef>
              <a:buSzTx/>
            </a:pPr>
            <a:r>
              <a:rPr altLang="ja-JP" sz="2400" dirty="0"/>
              <a:t>Three rationales justify parole</a:t>
            </a:r>
          </a:p>
          <a:p>
            <a:pPr lvl="1" eaLnBrk="1" hangingPunct="1">
              <a:spcBef>
                <a:spcPts val="624"/>
              </a:spcBef>
            </a:pPr>
            <a:r>
              <a:rPr altLang="ja-JP" sz="2200" dirty="0"/>
              <a:t>Provides a smoother transition to civilian life</a:t>
            </a:r>
          </a:p>
          <a:p>
            <a:pPr lvl="1" eaLnBrk="1" hangingPunct="1">
              <a:spcBef>
                <a:spcPts val="624"/>
              </a:spcBef>
            </a:pPr>
            <a:r>
              <a:rPr altLang="ja-JP" sz="2200" dirty="0"/>
              <a:t>Ensures good behavior while incarcerated</a:t>
            </a:r>
          </a:p>
          <a:p>
            <a:pPr lvl="1" eaLnBrk="1" hangingPunct="1">
              <a:spcBef>
                <a:spcPts val="624"/>
              </a:spcBef>
            </a:pPr>
            <a:r>
              <a:rPr altLang="ja-JP" sz="2200" dirty="0"/>
              <a:t>Better manages the flow in and out of jail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And justice for all</a:t>
            </a:r>
          </a:p>
        </p:txBody>
      </p:sp>
    </p:spTree>
    <p:extLst>
      <p:ext uri="{BB962C8B-B14F-4D97-AF65-F5344CB8AC3E}">
        <p14:creationId xmlns:p14="http://schemas.microsoft.com/office/powerpoint/2010/main" val="2285148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Fourteenth Amendment</a:t>
            </a:r>
          </a:p>
        </p:txBody>
      </p:sp>
      <p:sp>
        <p:nvSpPr>
          <p:cNvPr id="66562" name="Content Placeholder 3"/>
          <p:cNvSpPr>
            <a:spLocks noGrp="1" noRot="1"/>
          </p:cNvSpPr>
          <p:nvPr>
            <p:ph idx="1"/>
          </p:nvPr>
        </p:nvSpPr>
        <p:spPr/>
        <p:txBody>
          <a:bodyPr/>
          <a:lstStyle/>
          <a:p>
            <a:pPr eaLnBrk="1" hangingPunct="1">
              <a:buSzTx/>
            </a:pPr>
            <a:r>
              <a:rPr dirty="0"/>
              <a:t>Promises </a:t>
            </a:r>
            <a:r>
              <a:rPr b="1" dirty="0"/>
              <a:t>equal protection under the law </a:t>
            </a:r>
            <a:r>
              <a:rPr dirty="0"/>
              <a:t>for all citizens</a:t>
            </a:r>
          </a:p>
          <a:p>
            <a:pPr lvl="1" eaLnBrk="1" hangingPunct="1"/>
            <a:r>
              <a:rPr b="1" dirty="0"/>
              <a:t>Blind justice</a:t>
            </a:r>
          </a:p>
          <a:p>
            <a:pPr eaLnBrk="1" hangingPunct="1">
              <a:buSzTx/>
            </a:pPr>
            <a:r>
              <a:rPr dirty="0"/>
              <a:t>The United States is ruled by laws, not men</a:t>
            </a:r>
          </a:p>
          <a:p>
            <a:pPr eaLnBrk="1" hangingPunct="1">
              <a:buSzTx/>
            </a:pPr>
            <a:r>
              <a:rPr b="1" dirty="0"/>
              <a:t>Due process </a:t>
            </a:r>
            <a:r>
              <a:rPr dirty="0"/>
              <a:t>is meant to ensure fair treatment</a:t>
            </a:r>
          </a:p>
          <a:p>
            <a:pPr lvl="1" eaLnBrk="1" hangingPunct="1"/>
            <a:r>
              <a:rPr dirty="0"/>
              <a:t>Discretion may lead to </a:t>
            </a:r>
            <a:r>
              <a:rPr b="1" dirty="0"/>
              <a:t>differential handling </a:t>
            </a:r>
            <a:r>
              <a:rPr dirty="0"/>
              <a:t>or </a:t>
            </a:r>
            <a:r>
              <a:rPr b="1" dirty="0"/>
              <a:t>second-class treatment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2"/>
          <p:cNvSpPr>
            <a:spLocks noGrp="1" noRot="1" noChangeArrowheads="1"/>
          </p:cNvSpPr>
          <p:nvPr>
            <p:ph type="title"/>
          </p:nvPr>
        </p:nvSpPr>
        <p:spPr>
          <a:xfrm>
            <a:off x="228600" y="26988"/>
            <a:ext cx="7772400" cy="1039812"/>
          </a:xfrm>
        </p:spPr>
        <p:txBody>
          <a:bodyPr/>
          <a:lstStyle/>
          <a:p>
            <a:pPr eaLnBrk="1" hangingPunct="1"/>
            <a:r>
              <a:rPr lang="en-US" sz="3200" dirty="0">
                <a:ea typeface="MS PGothic" pitchFamily="34" charset="-128"/>
              </a:rPr>
              <a:t>Recognizing </a:t>
            </a:r>
            <a:r>
              <a:rPr lang="en-US" altLang="en-US" sz="3200" dirty="0">
                <a:ea typeface="MS PGothic" pitchFamily="34" charset="-128"/>
              </a:rPr>
              <a:t>“</a:t>
            </a:r>
            <a:r>
              <a:rPr lang="en-US" sz="3200" dirty="0">
                <a:ea typeface="MS PGothic" pitchFamily="34" charset="-128"/>
              </a:rPr>
              <a:t>Second-Class</a:t>
            </a:r>
            <a:r>
              <a:rPr lang="en-US" altLang="en-US" sz="3200" dirty="0">
                <a:ea typeface="MS PGothic" pitchFamily="34" charset="-128"/>
              </a:rPr>
              <a:t>”</a:t>
            </a:r>
            <a:r>
              <a:rPr lang="en-US" sz="3200" dirty="0">
                <a:ea typeface="MS PGothic" pitchFamily="34" charset="-128"/>
              </a:rPr>
              <a:t> Treatment</a:t>
            </a:r>
          </a:p>
        </p:txBody>
      </p:sp>
      <p:sp>
        <p:nvSpPr>
          <p:cNvPr id="67586" name="Content Placeholder 3"/>
          <p:cNvSpPr>
            <a:spLocks noGrp="1" noRot="1"/>
          </p:cNvSpPr>
          <p:nvPr>
            <p:ph idx="1"/>
          </p:nvPr>
        </p:nvSpPr>
        <p:spPr>
          <a:xfrm>
            <a:off x="228600" y="1500989"/>
            <a:ext cx="8763000" cy="4648185"/>
          </a:xfrm>
        </p:spPr>
        <p:txBody>
          <a:bodyPr/>
          <a:lstStyle/>
          <a:p>
            <a:pPr eaLnBrk="1" hangingPunct="1">
              <a:buSzTx/>
            </a:pPr>
            <a:r>
              <a:rPr dirty="0"/>
              <a:t>Some victims get </a:t>
            </a:r>
            <a:r>
              <a:rPr b="1" dirty="0"/>
              <a:t>red carpet or</a:t>
            </a:r>
            <a:r>
              <a:rPr dirty="0"/>
              <a:t> </a:t>
            </a:r>
            <a:r>
              <a:rPr b="1" dirty="0"/>
              <a:t>VIP treatment </a:t>
            </a:r>
            <a:r>
              <a:rPr dirty="0"/>
              <a:t>whereas others are neglected</a:t>
            </a:r>
          </a:p>
          <a:p>
            <a:pPr eaLnBrk="1" hangingPunct="1">
              <a:buSzTx/>
            </a:pPr>
            <a:r>
              <a:rPr dirty="0"/>
              <a:t>Box 7.4 profiles victims receiving better treatment</a:t>
            </a:r>
          </a:p>
          <a:p>
            <a:pPr lvl="1" eaLnBrk="1" hangingPunct="1"/>
            <a:r>
              <a:rPr dirty="0"/>
              <a:t>Innocent and from respectable backgrounds</a:t>
            </a:r>
          </a:p>
          <a:p>
            <a:pPr eaLnBrk="1" hangingPunct="1">
              <a:buSzTx/>
            </a:pPr>
            <a:r>
              <a:rPr dirty="0"/>
              <a:t>Social scientists have evidence of </a:t>
            </a:r>
            <a:r>
              <a:rPr b="1" dirty="0"/>
              <a:t>differential access to justice</a:t>
            </a:r>
          </a:p>
          <a:p>
            <a:pPr lvl="1" eaLnBrk="1" hangingPunct="1"/>
            <a:r>
              <a:rPr dirty="0"/>
              <a:t>Pledges of fair treatment do not go far enough</a:t>
            </a:r>
          </a:p>
          <a:p>
            <a:pPr lvl="1" eaLnBrk="1" hangingPunct="1"/>
            <a:r>
              <a:rPr dirty="0"/>
              <a:t>Parallel justice means that society must provide victims with healing, protection, and reintegration to a similar life</a:t>
            </a:r>
          </a:p>
          <a:p>
            <a:pPr lvl="1" eaLnBrk="1" hangingPunct="1"/>
            <a:r>
              <a:rPr dirty="0"/>
              <a:t>An independent office/ombudsman could ensure victims receive needed services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196850" y="-4763"/>
            <a:ext cx="7620000" cy="1039813"/>
          </a:xfrm>
        </p:spPr>
        <p:txBody>
          <a:bodyPr/>
          <a:lstStyle/>
          <a:p>
            <a:pPr eaLnBrk="1" hangingPunct="1"/>
            <a:r>
              <a:rPr lang="en-US" sz="3200" dirty="0">
                <a:ea typeface="MS PGothic" pitchFamily="34" charset="-128"/>
              </a:rPr>
              <a:t>Discussion Question 3</a:t>
            </a:r>
          </a:p>
        </p:txBody>
      </p:sp>
      <p:sp>
        <p:nvSpPr>
          <p:cNvPr id="69634" name="Content Placeholder 2"/>
          <p:cNvSpPr>
            <a:spLocks noGrp="1"/>
          </p:cNvSpPr>
          <p:nvPr>
            <p:ph idx="1"/>
          </p:nvPr>
        </p:nvSpPr>
        <p:spPr/>
        <p:txBody>
          <a:bodyPr/>
          <a:lstStyle/>
          <a:p>
            <a:pPr eaLnBrk="1" hangingPunct="1">
              <a:buSzTx/>
            </a:pPr>
            <a:r>
              <a:rPr dirty="0"/>
              <a:t>Why do you think the media treated the victims of Larry </a:t>
            </a:r>
            <a:r>
              <a:rPr dirty="0" err="1"/>
              <a:t>Nassar</a:t>
            </a:r>
            <a:r>
              <a:rPr dirty="0"/>
              <a:t> (a former doctor for female gymnasts) differently than the victims of Jerry Sandusky (a former college football coach)?</a:t>
            </a:r>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2416</TotalTime>
  <Words>2521</Words>
  <Application>Microsoft Office PowerPoint</Application>
  <PresentationFormat>On-screen Show (4:3)</PresentationFormat>
  <Paragraphs>304</Paragraphs>
  <Slides>42</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Courier New</vt:lpstr>
      <vt:lpstr>Wingdings</vt:lpstr>
      <vt:lpstr>Sample</vt:lpstr>
      <vt:lpstr>Crime Victims An Introduction to Victimology</vt:lpstr>
      <vt:lpstr>Learning Objectives (1 of 2)</vt:lpstr>
      <vt:lpstr>Learning Objectives (2 of 2)</vt:lpstr>
      <vt:lpstr>Victims and the juvenile Justice system</vt:lpstr>
      <vt:lpstr>Juvenile Justice System</vt:lpstr>
      <vt:lpstr>Toward greater formal legal rights within the criminal justice system</vt:lpstr>
      <vt:lpstr>Victims’ Rights Movement</vt:lpstr>
      <vt:lpstr>The Quest for a Constitutional Amendment Guaranteeing Victims’ Rights</vt:lpstr>
      <vt:lpstr>The Achievements of the Victims’ Rights Movement</vt:lpstr>
      <vt:lpstr>Rights Gained at the Expense of Offenders</vt:lpstr>
      <vt:lpstr>Table 7.1 Victims’ Rights Gained at the Expense of Offenders</vt:lpstr>
      <vt:lpstr>Rights Gained at the Expense of the Criminal Justice System</vt:lpstr>
      <vt:lpstr>Table 7.2 Victims’ Rights Gained at the Expense of Criminal Justice Agencies and Officials (partial) (1 of 2)</vt:lpstr>
      <vt:lpstr>Table 7.2 Victims’ Rights Gained at the Expense of Criminal Justice Agencies and Officials (partial) (2 of 2)</vt:lpstr>
      <vt:lpstr>Rights Gained at the Expense of Offenders, the System, or Both (1 of 2)</vt:lpstr>
      <vt:lpstr>Rights Gained at the Expense of Offenders, the System, or Both (2 of 2)</vt:lpstr>
      <vt:lpstr>Victims and prosecutors</vt:lpstr>
      <vt:lpstr>Prosecutors’ Offices Are Like Public Law Firms</vt:lpstr>
      <vt:lpstr>Assisting Victims and Other Witnesses for the State</vt:lpstr>
      <vt:lpstr>Protecting Victims Who Serve as Witnesses for the Prosecution</vt:lpstr>
      <vt:lpstr>Discussion Question 1</vt:lpstr>
      <vt:lpstr>Dismissing Charges and Rejecting Cases</vt:lpstr>
      <vt:lpstr>Negotiating Pleas (1 of 2)</vt:lpstr>
      <vt:lpstr>Negotiating Pleas (2 of 2)</vt:lpstr>
      <vt:lpstr>Victims and Defense attorneys</vt:lpstr>
      <vt:lpstr>Postponing Hearings</vt:lpstr>
      <vt:lpstr>Cross-Examining Witnesses during Trials</vt:lpstr>
      <vt:lpstr>Victims and judges</vt:lpstr>
      <vt:lpstr>Granting Bail</vt:lpstr>
      <vt:lpstr>Sentencing Offenders (1 of 2)</vt:lpstr>
      <vt:lpstr>Sentencing Offenders (2 of 2)</vt:lpstr>
      <vt:lpstr>Appealing to the Supreme Court</vt:lpstr>
      <vt:lpstr>Victims and juries</vt:lpstr>
      <vt:lpstr>Sixth Amendment Guarantees a Jury of Peers</vt:lpstr>
      <vt:lpstr>Discussion Question 2</vt:lpstr>
      <vt:lpstr>Victims and Corrections officials</vt:lpstr>
      <vt:lpstr>Keeping Track of Offenders and Receiving Reimbursement from Them</vt:lpstr>
      <vt:lpstr>Influencing Parole Board Decisions</vt:lpstr>
      <vt:lpstr>And justice for all</vt:lpstr>
      <vt:lpstr>Fourteenth Amendment</vt:lpstr>
      <vt:lpstr>Recognizing “Second-Class” Treatment</vt:lpstr>
      <vt:lpstr>Discussion Question 3</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Victims’ Rights and the Criminal Justice System</dc:title>
  <dc:creator>Karmen</dc:creator>
  <cp:lastModifiedBy>Becky Price</cp:lastModifiedBy>
  <cp:revision>205</cp:revision>
  <dcterms:created xsi:type="dcterms:W3CDTF">2005-06-28T20:05:51Z</dcterms:created>
  <dcterms:modified xsi:type="dcterms:W3CDTF">2020-08-21T12:31:13Z</dcterms:modified>
</cp:coreProperties>
</file>